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67" r:id="rId2"/>
    <p:sldId id="268" r:id="rId3"/>
    <p:sldId id="258" r:id="rId4"/>
    <p:sldId id="259" r:id="rId5"/>
    <p:sldId id="261" r:id="rId6"/>
    <p:sldId id="262" r:id="rId7"/>
    <p:sldId id="263" r:id="rId8"/>
    <p:sldId id="264" r:id="rId9"/>
    <p:sldId id="265" r:id="rId10"/>
    <p:sldId id="266" r:id="rId11"/>
    <p:sldId id="257" r:id="rId12"/>
    <p:sldId id="269" r:id="rId13"/>
    <p:sldId id="270" r:id="rId14"/>
    <p:sldId id="260" r:id="rId15"/>
    <p:sldId id="271" r:id="rId16"/>
    <p:sldId id="272" r:id="rId17"/>
    <p:sldId id="273" r:id="rId18"/>
    <p:sldId id="274" r:id="rId19"/>
    <p:sldId id="275" r:id="rId20"/>
    <p:sldId id="276" r:id="rId21"/>
    <p:sldId id="285" r:id="rId22"/>
    <p:sldId id="277" r:id="rId23"/>
    <p:sldId id="278" r:id="rId24"/>
    <p:sldId id="279" r:id="rId25"/>
    <p:sldId id="280" r:id="rId26"/>
    <p:sldId id="281" r:id="rId27"/>
    <p:sldId id="282" r:id="rId28"/>
    <p:sldId id="283" r:id="rId29"/>
    <p:sldId id="284" r:id="rId30"/>
    <p:sldId id="286" r:id="rId31"/>
    <p:sldId id="287" r:id="rId32"/>
  </p:sldIdLst>
  <p:sldSz cx="14630400" cy="8229600"/>
  <p:notesSz cx="8229600" cy="14630400"/>
  <p:embeddedFontLst>
    <p:embeddedFont>
      <p:font typeface="Alice" panose="020B0604020202020204" charset="0"/>
      <p:regular r:id="rId34"/>
    </p:embeddedFont>
    <p:embeddedFont>
      <p:font typeface="Consolas" panose="020B0609020204030204" pitchFamily="49" charset="0"/>
      <p:regular r:id="rId35"/>
      <p:bold r:id="rId36"/>
      <p:italic r:id="rId37"/>
      <p:boldItalic r:id="rId38"/>
    </p:embeddedFont>
    <p:embeddedFont>
      <p:font typeface="Lora" pitchFamily="2" charset="0"/>
      <p:regular r:id="rId39"/>
      <p:bold r:id="rId40"/>
    </p:embeddedFont>
    <p:embeddedFont>
      <p:font typeface="Noto Serif" panose="02020600060500020200" pitchFamily="18" charset="0"/>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735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191094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3188910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1283308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3961446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53800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3154163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1517656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29331712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528690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1574260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extLst>
      <p:ext uri="{BB962C8B-B14F-4D97-AF65-F5344CB8AC3E}">
        <p14:creationId xmlns:p14="http://schemas.microsoft.com/office/powerpoint/2010/main" val="1668810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GB"/>
          </a:p>
        </p:txBody>
      </p:sp>
      <p:sp>
        <p:nvSpPr>
          <p:cNvPr id="3" name="Shape 1"/>
          <p:cNvSpPr/>
          <p:nvPr/>
        </p:nvSpPr>
        <p:spPr>
          <a:xfrm>
            <a:off x="0" y="0"/>
            <a:ext cx="14630400" cy="8229600"/>
          </a:xfrm>
          <a:prstGeom prst="rect">
            <a:avLst/>
          </a:prstGeom>
          <a:solidFill>
            <a:srgbClr val="FCFBF8"/>
          </a:solidFill>
          <a:ln/>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9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30.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sv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svg"/><Relationship Id="rId29" Type="http://schemas.openxmlformats.org/officeDocument/2006/relationships/image" Target="../media/image53.svg"/><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48.png"/><Relationship Id="rId32" Type="http://schemas.openxmlformats.org/officeDocument/2006/relationships/image" Target="../media/image56.svg"/><Relationship Id="rId5" Type="http://schemas.openxmlformats.org/officeDocument/2006/relationships/image" Target="../media/image29.svg"/><Relationship Id="rId15" Type="http://schemas.openxmlformats.org/officeDocument/2006/relationships/image" Target="../media/image39.png"/><Relationship Id="rId23" Type="http://schemas.openxmlformats.org/officeDocument/2006/relationships/image" Target="../media/image47.sv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sv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3302437"/>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Noto Serif Medium" pitchFamily="34" charset="0"/>
                <a:ea typeface="Noto Serif Medium" pitchFamily="34" charset="-122"/>
                <a:cs typeface="Noto Serif Medium" pitchFamily="34" charset="-120"/>
              </a:rPr>
              <a:t>E-DENTIST</a:t>
            </a:r>
            <a:endParaRPr lang="en-US" sz="3900" dirty="0"/>
          </a:p>
        </p:txBody>
      </p:sp>
      <p:sp>
        <p:nvSpPr>
          <p:cNvPr id="4" name="Text 1"/>
          <p:cNvSpPr/>
          <p:nvPr/>
        </p:nvSpPr>
        <p:spPr>
          <a:xfrm>
            <a:off x="793790" y="4001810"/>
            <a:ext cx="4665583" cy="310158"/>
          </a:xfrm>
          <a:prstGeom prst="rect">
            <a:avLst/>
          </a:prstGeom>
          <a:noFill/>
          <a:ln/>
        </p:spPr>
        <p:txBody>
          <a:bodyPr wrap="none" lIns="0" tIns="0" rIns="0" bIns="0" rtlCol="0" anchor="t"/>
          <a:lstStyle/>
          <a:p>
            <a:pPr marL="0" indent="0" algn="l">
              <a:lnSpc>
                <a:spcPts val="2400"/>
              </a:lnSpc>
              <a:buNone/>
            </a:pPr>
            <a:r>
              <a:rPr lang="en-US" sz="1950" dirty="0">
                <a:solidFill>
                  <a:srgbClr val="3A3A3A"/>
                </a:solidFill>
                <a:latin typeface="Noto Serif Medium" pitchFamily="34" charset="0"/>
                <a:ea typeface="Noto Serif Medium" pitchFamily="34" charset="-122"/>
                <a:cs typeface="Noto Serif Medium" pitchFamily="34" charset="-120"/>
              </a:rPr>
              <a:t>A Comprehensive Dental Care Solution</a:t>
            </a:r>
            <a:endParaRPr lang="en-US" sz="1950" dirty="0"/>
          </a:p>
        </p:txBody>
      </p:sp>
      <p:sp>
        <p:nvSpPr>
          <p:cNvPr id="5" name="Text 2"/>
          <p:cNvSpPr/>
          <p:nvPr/>
        </p:nvSpPr>
        <p:spPr>
          <a:xfrm>
            <a:off x="793790" y="4609624"/>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Presented by Abu Sadat Al Rafi, Md. Ahsan Kabir, and Abu Ekhtiar Tawhid</a:t>
            </a:r>
            <a:endParaRPr lang="en-US" sz="1550" dirty="0"/>
          </a:p>
        </p:txBody>
      </p:sp>
      <p:pic>
        <p:nvPicPr>
          <p:cNvPr id="6" name="Image 0" descr="preencoded.png">
            <a:extLst>
              <a:ext uri="{FF2B5EF4-FFF2-40B4-BE49-F238E27FC236}">
                <a16:creationId xmlns:a16="http://schemas.microsoft.com/office/drawing/2014/main" id="{AF55237B-DF84-F88E-7C65-BBB87C600A34}"/>
              </a:ext>
            </a:extLst>
          </p:cNvPr>
          <p:cNvPicPr>
            <a:picLocks noChangeAspect="1"/>
          </p:cNvPicPr>
          <p:nvPr/>
        </p:nvPicPr>
        <p:blipFill>
          <a:blip r:embed="rId3"/>
          <a:stretch>
            <a:fillRect/>
          </a:stretch>
        </p:blipFill>
        <p:spPr>
          <a:xfrm>
            <a:off x="84201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2358" y="683895"/>
            <a:ext cx="13085683" cy="1206818"/>
          </a:xfrm>
          <a:prstGeom prst="rect">
            <a:avLst/>
          </a:prstGeom>
          <a:noFill/>
          <a:ln/>
        </p:spPr>
        <p:txBody>
          <a:bodyPr wrap="square" lIns="0" tIns="0" rIns="0" bIns="0" rtlCol="0" anchor="t"/>
          <a:lstStyle/>
          <a:p>
            <a:pPr marL="0" indent="0" algn="l">
              <a:lnSpc>
                <a:spcPts val="4750"/>
              </a:lnSpc>
              <a:buNone/>
            </a:pPr>
            <a:r>
              <a:rPr lang="en-US" sz="3800" dirty="0">
                <a:solidFill>
                  <a:srgbClr val="233E32"/>
                </a:solidFill>
                <a:latin typeface="Alice" pitchFamily="34" charset="0"/>
                <a:ea typeface="Alice" pitchFamily="34" charset="-122"/>
                <a:cs typeface="Alice" pitchFamily="34" charset="-120"/>
              </a:rPr>
              <a:t>Supporting Features: Reminders, Navigation &amp; Emergency Care</a:t>
            </a:r>
            <a:endParaRPr lang="en-US" sz="3800" dirty="0"/>
          </a:p>
        </p:txBody>
      </p:sp>
      <p:sp>
        <p:nvSpPr>
          <p:cNvPr id="3" name="Shape 1"/>
          <p:cNvSpPr/>
          <p:nvPr/>
        </p:nvSpPr>
        <p:spPr>
          <a:xfrm>
            <a:off x="772358" y="2276832"/>
            <a:ext cx="4233148" cy="4433768"/>
          </a:xfrm>
          <a:prstGeom prst="roundRect">
            <a:avLst>
              <a:gd name="adj" fmla="val 684"/>
            </a:avLst>
          </a:prstGeom>
          <a:solidFill>
            <a:srgbClr val="9C9283"/>
          </a:solidFill>
          <a:ln/>
        </p:spPr>
        <p:txBody>
          <a:bodyPr/>
          <a:lstStyle/>
          <a:p>
            <a:endParaRPr lang="en-GB"/>
          </a:p>
        </p:txBody>
      </p:sp>
      <p:sp>
        <p:nvSpPr>
          <p:cNvPr id="4" name="Text 2"/>
          <p:cNvSpPr/>
          <p:nvPr/>
        </p:nvSpPr>
        <p:spPr>
          <a:xfrm>
            <a:off x="965359" y="2469832"/>
            <a:ext cx="3128724" cy="301585"/>
          </a:xfrm>
          <a:prstGeom prst="rect">
            <a:avLst/>
          </a:prstGeom>
          <a:noFill/>
          <a:ln/>
        </p:spPr>
        <p:txBody>
          <a:bodyPr wrap="none" lIns="0" tIns="0" rIns="0" bIns="0" rtlCol="0" anchor="t"/>
          <a:lstStyle/>
          <a:p>
            <a:pPr marL="0" indent="0" algn="l">
              <a:lnSpc>
                <a:spcPts val="2350"/>
              </a:lnSpc>
              <a:buNone/>
            </a:pPr>
            <a:r>
              <a:rPr lang="en-US" sz="1900" dirty="0">
                <a:solidFill>
                  <a:srgbClr val="000000"/>
                </a:solidFill>
                <a:latin typeface="Alice" pitchFamily="34" charset="0"/>
                <a:ea typeface="Alice" pitchFamily="34" charset="-122"/>
                <a:cs typeface="Alice" pitchFamily="34" charset="-120"/>
              </a:rPr>
              <a:t>Medication Reminder Engine</a:t>
            </a:r>
            <a:endParaRPr lang="en-US" sz="1900" dirty="0"/>
          </a:p>
        </p:txBody>
      </p:sp>
      <p:sp>
        <p:nvSpPr>
          <p:cNvPr id="5" name="Text 3"/>
          <p:cNvSpPr/>
          <p:nvPr/>
        </p:nvSpPr>
        <p:spPr>
          <a:xfrm>
            <a:off x="965359" y="2887266"/>
            <a:ext cx="3847148" cy="1235869"/>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Lora" pitchFamily="34" charset="0"/>
                <a:ea typeface="Lora" pitchFamily="34" charset="-122"/>
                <a:cs typeface="Lora" pitchFamily="34" charset="-120"/>
              </a:rPr>
              <a:t>Intelligent Parsing:</a:t>
            </a:r>
            <a:r>
              <a:rPr lang="en-US" sz="1500" dirty="0">
                <a:solidFill>
                  <a:srgbClr val="000000"/>
                </a:solidFill>
                <a:latin typeface="Lora" pitchFamily="34" charset="0"/>
                <a:ea typeface="Lora" pitchFamily="34" charset="-122"/>
                <a:cs typeface="Lora" pitchFamily="34" charset="-120"/>
              </a:rPr>
              <a:t> Automatically extracts prescription details and generates personalized schedules with time-based reminders organized by day and dose.</a:t>
            </a:r>
            <a:endParaRPr lang="en-US" sz="1500" dirty="0"/>
          </a:p>
        </p:txBody>
      </p:sp>
      <p:sp>
        <p:nvSpPr>
          <p:cNvPr id="6" name="Text 4"/>
          <p:cNvSpPr/>
          <p:nvPr/>
        </p:nvSpPr>
        <p:spPr>
          <a:xfrm>
            <a:off x="965359" y="4238982"/>
            <a:ext cx="3847148" cy="1235869"/>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Lora" pitchFamily="34" charset="0"/>
                <a:ea typeface="Lora" pitchFamily="34" charset="-122"/>
                <a:cs typeface="Lora" pitchFamily="34" charset="-120"/>
              </a:rPr>
              <a:t>Multi-Channel Notifications:</a:t>
            </a:r>
            <a:r>
              <a:rPr lang="en-US" sz="1500" dirty="0">
                <a:solidFill>
                  <a:srgbClr val="000000"/>
                </a:solidFill>
                <a:latin typeface="Lora" pitchFamily="34" charset="0"/>
                <a:ea typeface="Lora" pitchFamily="34" charset="-122"/>
                <a:cs typeface="Lora" pitchFamily="34" charset="-120"/>
              </a:rPr>
              <a:t> Push notifications with SMS support (future enhancement) ensure patients never miss a dose.</a:t>
            </a:r>
            <a:endParaRPr lang="en-US" sz="1500" dirty="0"/>
          </a:p>
        </p:txBody>
      </p:sp>
      <p:sp>
        <p:nvSpPr>
          <p:cNvPr id="7" name="Text 5"/>
          <p:cNvSpPr/>
          <p:nvPr/>
        </p:nvSpPr>
        <p:spPr>
          <a:xfrm>
            <a:off x="965359" y="5590699"/>
            <a:ext cx="3847148" cy="926902"/>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Lora" pitchFamily="34" charset="0"/>
                <a:ea typeface="Lora" pitchFamily="34" charset="-122"/>
                <a:cs typeface="Lora" pitchFamily="34" charset="-120"/>
              </a:rPr>
              <a:t>Missed Dose Logic:</a:t>
            </a:r>
            <a:r>
              <a:rPr lang="en-US" sz="1500" dirty="0">
                <a:solidFill>
                  <a:srgbClr val="000000"/>
                </a:solidFill>
                <a:latin typeface="Lora" pitchFamily="34" charset="0"/>
                <a:ea typeface="Lora" pitchFamily="34" charset="-122"/>
                <a:cs typeface="Lora" pitchFamily="34" charset="-120"/>
              </a:rPr>
              <a:t> Smart handling of skipped medications with appropriate follow-up reminders.</a:t>
            </a:r>
            <a:endParaRPr lang="en-US" sz="1500" dirty="0"/>
          </a:p>
        </p:txBody>
      </p:sp>
      <p:sp>
        <p:nvSpPr>
          <p:cNvPr id="8" name="Shape 6"/>
          <p:cNvSpPr/>
          <p:nvPr/>
        </p:nvSpPr>
        <p:spPr>
          <a:xfrm>
            <a:off x="5198507" y="2276832"/>
            <a:ext cx="4233267" cy="4433768"/>
          </a:xfrm>
          <a:prstGeom prst="roundRect">
            <a:avLst>
              <a:gd name="adj" fmla="val 684"/>
            </a:avLst>
          </a:prstGeom>
          <a:solidFill>
            <a:srgbClr val="6F7F71"/>
          </a:solidFill>
          <a:ln/>
        </p:spPr>
        <p:txBody>
          <a:bodyPr/>
          <a:lstStyle/>
          <a:p>
            <a:endParaRPr lang="en-GB"/>
          </a:p>
        </p:txBody>
      </p:sp>
      <p:sp>
        <p:nvSpPr>
          <p:cNvPr id="9" name="Text 7"/>
          <p:cNvSpPr/>
          <p:nvPr/>
        </p:nvSpPr>
        <p:spPr>
          <a:xfrm>
            <a:off x="5391507" y="2469832"/>
            <a:ext cx="3693676" cy="301585"/>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Alice" pitchFamily="34" charset="0"/>
                <a:ea typeface="Alice" pitchFamily="34" charset="-122"/>
                <a:cs typeface="Alice" pitchFamily="34" charset="-120"/>
              </a:rPr>
              <a:t>Clinic Finder &amp; Offline Navigation</a:t>
            </a:r>
            <a:endParaRPr lang="en-US" sz="1900" dirty="0"/>
          </a:p>
        </p:txBody>
      </p:sp>
      <p:sp>
        <p:nvSpPr>
          <p:cNvPr id="10" name="Text 8"/>
          <p:cNvSpPr/>
          <p:nvPr/>
        </p:nvSpPr>
        <p:spPr>
          <a:xfrm>
            <a:off x="5391507" y="2887266"/>
            <a:ext cx="3847267" cy="1544836"/>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Lora" pitchFamily="34" charset="0"/>
                <a:ea typeface="Lora" pitchFamily="34" charset="-122"/>
                <a:cs typeface="Lora" pitchFamily="34" charset="-120"/>
              </a:rPr>
              <a:t>Comprehensive Directory:</a:t>
            </a:r>
            <a:r>
              <a:rPr lang="en-US" sz="1500" dirty="0">
                <a:solidFill>
                  <a:srgbClr val="FFFFFF"/>
                </a:solidFill>
                <a:latin typeface="Lora" pitchFamily="34" charset="0"/>
                <a:ea typeface="Lora" pitchFamily="34" charset="-122"/>
                <a:cs typeface="Lora" pitchFamily="34" charset="-120"/>
              </a:rPr>
              <a:t> Lists nearby dental clinics from locally cached database with complete details including address, distance, phone numbers, and working hours.</a:t>
            </a:r>
            <a:endParaRPr lang="en-US" sz="1500" dirty="0"/>
          </a:p>
        </p:txBody>
      </p:sp>
      <p:sp>
        <p:nvSpPr>
          <p:cNvPr id="11" name="Text 9"/>
          <p:cNvSpPr/>
          <p:nvPr/>
        </p:nvSpPr>
        <p:spPr>
          <a:xfrm>
            <a:off x="5391507" y="4547949"/>
            <a:ext cx="3847267" cy="1544836"/>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Lora" pitchFamily="34" charset="0"/>
                <a:ea typeface="Lora" pitchFamily="34" charset="-122"/>
                <a:cs typeface="Lora" pitchFamily="34" charset="-120"/>
              </a:rPr>
              <a:t>Offline Capability:</a:t>
            </a:r>
            <a:r>
              <a:rPr lang="en-US" sz="1500" dirty="0">
                <a:solidFill>
                  <a:srgbClr val="FFFFFF"/>
                </a:solidFill>
                <a:latin typeface="Lora" pitchFamily="34" charset="0"/>
                <a:ea typeface="Lora" pitchFamily="34" charset="-122"/>
                <a:cs typeface="Lora" pitchFamily="34" charset="-120"/>
              </a:rPr>
              <a:t> Functions with minimal bandwidth by caching clinic data and providing basic map navigation even without internet connectivity—critical for rural areas.</a:t>
            </a:r>
            <a:endParaRPr lang="en-US" sz="1500" dirty="0"/>
          </a:p>
        </p:txBody>
      </p:sp>
      <p:sp>
        <p:nvSpPr>
          <p:cNvPr id="12" name="Shape 10"/>
          <p:cNvSpPr/>
          <p:nvPr/>
        </p:nvSpPr>
        <p:spPr>
          <a:xfrm>
            <a:off x="9624774" y="2276832"/>
            <a:ext cx="4233148" cy="4433768"/>
          </a:xfrm>
          <a:prstGeom prst="roundRect">
            <a:avLst>
              <a:gd name="adj" fmla="val 684"/>
            </a:avLst>
          </a:prstGeom>
          <a:solidFill>
            <a:srgbClr val="A8B8A2"/>
          </a:solidFill>
          <a:ln/>
        </p:spPr>
        <p:txBody>
          <a:bodyPr/>
          <a:lstStyle/>
          <a:p>
            <a:endParaRPr lang="en-GB"/>
          </a:p>
        </p:txBody>
      </p:sp>
      <p:sp>
        <p:nvSpPr>
          <p:cNvPr id="13" name="Text 11"/>
          <p:cNvSpPr/>
          <p:nvPr/>
        </p:nvSpPr>
        <p:spPr>
          <a:xfrm>
            <a:off x="9817775" y="2469832"/>
            <a:ext cx="2998946" cy="301585"/>
          </a:xfrm>
          <a:prstGeom prst="rect">
            <a:avLst/>
          </a:prstGeom>
          <a:noFill/>
          <a:ln/>
        </p:spPr>
        <p:txBody>
          <a:bodyPr wrap="none" lIns="0" tIns="0" rIns="0" bIns="0" rtlCol="0" anchor="t"/>
          <a:lstStyle/>
          <a:p>
            <a:pPr marL="0" indent="0" algn="l">
              <a:lnSpc>
                <a:spcPts val="2350"/>
              </a:lnSpc>
              <a:buNone/>
            </a:pPr>
            <a:r>
              <a:rPr lang="en-US" sz="1900" dirty="0">
                <a:solidFill>
                  <a:srgbClr val="000000"/>
                </a:solidFill>
                <a:latin typeface="Alice" pitchFamily="34" charset="0"/>
                <a:ea typeface="Alice" pitchFamily="34" charset="-122"/>
                <a:cs typeface="Alice" pitchFamily="34" charset="-120"/>
              </a:rPr>
              <a:t>Emergency Support System</a:t>
            </a:r>
            <a:endParaRPr lang="en-US" sz="1900" dirty="0"/>
          </a:p>
        </p:txBody>
      </p:sp>
      <p:sp>
        <p:nvSpPr>
          <p:cNvPr id="14" name="Text 12"/>
          <p:cNvSpPr/>
          <p:nvPr/>
        </p:nvSpPr>
        <p:spPr>
          <a:xfrm>
            <a:off x="9817775" y="2887266"/>
            <a:ext cx="3847148" cy="926902"/>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Lora" pitchFamily="34" charset="0"/>
                <a:ea typeface="Lora" pitchFamily="34" charset="-122"/>
                <a:cs typeface="Lora" pitchFamily="34" charset="-120"/>
              </a:rPr>
              <a:t>24/7 Availability:</a:t>
            </a:r>
            <a:r>
              <a:rPr lang="en-US" sz="1500" dirty="0">
                <a:solidFill>
                  <a:srgbClr val="000000"/>
                </a:solidFill>
                <a:latin typeface="Lora" pitchFamily="34" charset="0"/>
                <a:ea typeface="Lora" pitchFamily="34" charset="-122"/>
                <a:cs typeface="Lora" pitchFamily="34" charset="-120"/>
              </a:rPr>
              <a:t> Round-the-clock hotline and emergency teleconsultation access for urgent dental situations.</a:t>
            </a:r>
            <a:endParaRPr lang="en-US" sz="1500" dirty="0"/>
          </a:p>
        </p:txBody>
      </p:sp>
      <p:sp>
        <p:nvSpPr>
          <p:cNvPr id="15" name="Text 13"/>
          <p:cNvSpPr/>
          <p:nvPr/>
        </p:nvSpPr>
        <p:spPr>
          <a:xfrm>
            <a:off x="9817775" y="3930015"/>
            <a:ext cx="3847148" cy="926902"/>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Lora" pitchFamily="34" charset="0"/>
                <a:ea typeface="Lora" pitchFamily="34" charset="-122"/>
                <a:cs typeface="Lora" pitchFamily="34" charset="-120"/>
              </a:rPr>
              <a:t>Quick Connect:</a:t>
            </a:r>
            <a:r>
              <a:rPr lang="en-US" sz="1500" dirty="0">
                <a:solidFill>
                  <a:srgbClr val="000000"/>
                </a:solidFill>
                <a:latin typeface="Lora" pitchFamily="34" charset="0"/>
                <a:ea typeface="Lora" pitchFamily="34" charset="-122"/>
                <a:cs typeface="Lora" pitchFamily="34" charset="-120"/>
              </a:rPr>
              <a:t> Dedicated emergency button within the app for immediate assistance.</a:t>
            </a:r>
            <a:endParaRPr lang="en-US" sz="1500" dirty="0"/>
          </a:p>
        </p:txBody>
      </p:sp>
      <p:sp>
        <p:nvSpPr>
          <p:cNvPr id="16" name="Text 14"/>
          <p:cNvSpPr/>
          <p:nvPr/>
        </p:nvSpPr>
        <p:spPr>
          <a:xfrm>
            <a:off x="9817775" y="4972764"/>
            <a:ext cx="3847148" cy="1544836"/>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Lora" pitchFamily="34" charset="0"/>
                <a:ea typeface="Lora" pitchFamily="34" charset="-122"/>
                <a:cs typeface="Lora" pitchFamily="34" charset="-120"/>
              </a:rPr>
              <a:t>Smart Context:</a:t>
            </a:r>
            <a:r>
              <a:rPr lang="en-US" sz="1500" dirty="0">
                <a:solidFill>
                  <a:srgbClr val="000000"/>
                </a:solidFill>
                <a:latin typeface="Lora" pitchFamily="34" charset="0"/>
                <a:ea typeface="Lora" pitchFamily="34" charset="-122"/>
                <a:cs typeface="Lora" pitchFamily="34" charset="-120"/>
              </a:rPr>
              <a:t> Automatically provides on-call dentists with patient ID, medical history, and latest risk assessment information for faster, more informed emergency care.</a:t>
            </a:r>
            <a:endParaRPr lang="en-US" sz="1500" dirty="0"/>
          </a:p>
        </p:txBody>
      </p:sp>
      <p:sp>
        <p:nvSpPr>
          <p:cNvPr id="17" name="Text 15"/>
          <p:cNvSpPr/>
          <p:nvPr/>
        </p:nvSpPr>
        <p:spPr>
          <a:xfrm>
            <a:off x="772358" y="6927771"/>
            <a:ext cx="13085683" cy="617934"/>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E-Dentist represents a comprehensive solution addressing Bangladesh's dental care challenges through innovative technology, making quality oral healthcare accessible to all communities regardless of location or connectivity constraints.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4374" y="484227"/>
            <a:ext cx="6976348" cy="550307"/>
          </a:xfrm>
          <a:prstGeom prst="rect">
            <a:avLst/>
          </a:prstGeom>
          <a:noFill/>
          <a:ln/>
        </p:spPr>
        <p:txBody>
          <a:bodyPr wrap="none" lIns="0" tIns="0" rIns="0" bIns="0" rtlCol="0" anchor="t"/>
          <a:lstStyle/>
          <a:p>
            <a:pPr marL="0" indent="0" algn="l">
              <a:lnSpc>
                <a:spcPts val="4300"/>
              </a:lnSpc>
              <a:buNone/>
            </a:pPr>
            <a:r>
              <a:rPr lang="en-US" sz="3450" dirty="0">
                <a:solidFill>
                  <a:srgbClr val="233E32"/>
                </a:solidFill>
                <a:latin typeface="Alice" pitchFamily="34" charset="0"/>
                <a:ea typeface="Alice" pitchFamily="34" charset="-122"/>
                <a:cs typeface="Alice" pitchFamily="34" charset="-120"/>
              </a:rPr>
              <a:t>Functional Requirements Overview</a:t>
            </a:r>
            <a:endParaRPr lang="en-US" sz="3450" dirty="0"/>
          </a:p>
        </p:txBody>
      </p:sp>
      <p:sp>
        <p:nvSpPr>
          <p:cNvPr id="3" name="Text 1"/>
          <p:cNvSpPr/>
          <p:nvPr/>
        </p:nvSpPr>
        <p:spPr>
          <a:xfrm>
            <a:off x="704374" y="1386721"/>
            <a:ext cx="13221653" cy="563404"/>
          </a:xfrm>
          <a:prstGeom prst="rect">
            <a:avLst/>
          </a:prstGeom>
          <a:noFill/>
          <a:ln/>
        </p:spPr>
        <p:txBody>
          <a:bodyPr wrap="squar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The E-Dentist system comprises ten core functional requirements that define the essential capabilities and features of the platform. Each requirement has been carefully designed to address specific user needs whilst ensuring system coherence and scalability.</a:t>
            </a:r>
            <a:endParaRPr lang="en-US" sz="1350" dirty="0"/>
          </a:p>
        </p:txBody>
      </p:sp>
      <p:sp>
        <p:nvSpPr>
          <p:cNvPr id="4" name="Shape 2"/>
          <p:cNvSpPr/>
          <p:nvPr/>
        </p:nvSpPr>
        <p:spPr>
          <a:xfrm>
            <a:off x="704374" y="2148245"/>
            <a:ext cx="13221653" cy="5604986"/>
          </a:xfrm>
          <a:prstGeom prst="roundRect">
            <a:avLst>
              <a:gd name="adj" fmla="val 471"/>
            </a:avLst>
          </a:prstGeom>
          <a:noFill/>
          <a:ln w="7620">
            <a:solidFill>
              <a:srgbClr val="000000">
                <a:alpha val="8000"/>
              </a:srgbClr>
            </a:solidFill>
            <a:prstDash val="solid"/>
          </a:ln>
        </p:spPr>
        <p:txBody>
          <a:bodyPr/>
          <a:lstStyle/>
          <a:p>
            <a:endParaRPr lang="en-GB"/>
          </a:p>
        </p:txBody>
      </p:sp>
      <p:sp>
        <p:nvSpPr>
          <p:cNvPr id="5" name="Shape 3"/>
          <p:cNvSpPr/>
          <p:nvPr/>
        </p:nvSpPr>
        <p:spPr>
          <a:xfrm>
            <a:off x="711994" y="2155865"/>
            <a:ext cx="13206412" cy="508159"/>
          </a:xfrm>
          <a:prstGeom prst="rect">
            <a:avLst/>
          </a:prstGeom>
          <a:solidFill>
            <a:srgbClr val="FFFFFF">
              <a:alpha val="4000"/>
            </a:srgbClr>
          </a:solidFill>
          <a:ln/>
        </p:spPr>
        <p:txBody>
          <a:bodyPr/>
          <a:lstStyle/>
          <a:p>
            <a:endParaRPr lang="en-GB"/>
          </a:p>
        </p:txBody>
      </p:sp>
      <p:sp>
        <p:nvSpPr>
          <p:cNvPr id="6" name="Text 4"/>
          <p:cNvSpPr/>
          <p:nvPr/>
        </p:nvSpPr>
        <p:spPr>
          <a:xfrm>
            <a:off x="888087" y="2269093"/>
            <a:ext cx="1624965" cy="281702"/>
          </a:xfrm>
          <a:prstGeom prst="rect">
            <a:avLst/>
          </a:prstGeom>
          <a:noFill/>
          <a:ln/>
        </p:spPr>
        <p:txBody>
          <a:bodyPr wrap="none" lIns="0" tIns="0" rIns="0" bIns="0" rtlCol="0" anchor="t"/>
          <a:lstStyle/>
          <a:p>
            <a:pPr marL="0" indent="0" algn="l">
              <a:lnSpc>
                <a:spcPts val="2200"/>
              </a:lnSpc>
              <a:buNone/>
            </a:pPr>
            <a:r>
              <a:rPr lang="en-US" sz="1350" b="1" dirty="0">
                <a:solidFill>
                  <a:srgbClr val="2C2821"/>
                </a:solidFill>
                <a:latin typeface="Lora" pitchFamily="34" charset="0"/>
                <a:ea typeface="Lora" pitchFamily="34" charset="-122"/>
                <a:cs typeface="Lora" pitchFamily="34" charset="-120"/>
              </a:rPr>
              <a:t>FR ID</a:t>
            </a:r>
            <a:endParaRPr lang="en-US" sz="1350" dirty="0"/>
          </a:p>
        </p:txBody>
      </p:sp>
      <p:sp>
        <p:nvSpPr>
          <p:cNvPr id="7" name="Text 5"/>
          <p:cNvSpPr/>
          <p:nvPr/>
        </p:nvSpPr>
        <p:spPr>
          <a:xfrm>
            <a:off x="2872859" y="2269093"/>
            <a:ext cx="6243399" cy="281702"/>
          </a:xfrm>
          <a:prstGeom prst="rect">
            <a:avLst/>
          </a:prstGeom>
          <a:noFill/>
          <a:ln/>
        </p:spPr>
        <p:txBody>
          <a:bodyPr wrap="none" lIns="0" tIns="0" rIns="0" bIns="0" rtlCol="0" anchor="t"/>
          <a:lstStyle/>
          <a:p>
            <a:pPr marL="0" indent="0" algn="l">
              <a:lnSpc>
                <a:spcPts val="2200"/>
              </a:lnSpc>
              <a:buNone/>
            </a:pPr>
            <a:r>
              <a:rPr lang="en-US" sz="1350" b="1" dirty="0">
                <a:solidFill>
                  <a:srgbClr val="2C2821"/>
                </a:solidFill>
                <a:latin typeface="Lora" pitchFamily="34" charset="0"/>
                <a:ea typeface="Lora" pitchFamily="34" charset="-122"/>
                <a:cs typeface="Lora" pitchFamily="34" charset="-120"/>
              </a:rPr>
              <a:t>Requirement Title</a:t>
            </a:r>
            <a:endParaRPr lang="en-US" sz="1350" dirty="0"/>
          </a:p>
        </p:txBody>
      </p:sp>
      <p:sp>
        <p:nvSpPr>
          <p:cNvPr id="8" name="Text 6"/>
          <p:cNvSpPr/>
          <p:nvPr/>
        </p:nvSpPr>
        <p:spPr>
          <a:xfrm>
            <a:off x="9476065" y="2269093"/>
            <a:ext cx="4266248" cy="281702"/>
          </a:xfrm>
          <a:prstGeom prst="rect">
            <a:avLst/>
          </a:prstGeom>
          <a:noFill/>
          <a:ln/>
        </p:spPr>
        <p:txBody>
          <a:bodyPr wrap="none" lIns="0" tIns="0" rIns="0" bIns="0" rtlCol="0" anchor="t"/>
          <a:lstStyle/>
          <a:p>
            <a:pPr marL="0" indent="0" algn="l">
              <a:lnSpc>
                <a:spcPts val="2200"/>
              </a:lnSpc>
              <a:buNone/>
            </a:pPr>
            <a:r>
              <a:rPr lang="en-US" sz="1350" b="1" dirty="0">
                <a:solidFill>
                  <a:srgbClr val="2C2821"/>
                </a:solidFill>
                <a:latin typeface="Lora" pitchFamily="34" charset="0"/>
                <a:ea typeface="Lora" pitchFamily="34" charset="-122"/>
                <a:cs typeface="Lora" pitchFamily="34" charset="-120"/>
              </a:rPr>
              <a:t>Priority</a:t>
            </a:r>
            <a:endParaRPr lang="en-US" sz="1350" dirty="0"/>
          </a:p>
        </p:txBody>
      </p:sp>
      <p:sp>
        <p:nvSpPr>
          <p:cNvPr id="9" name="Shape 7"/>
          <p:cNvSpPr/>
          <p:nvPr/>
        </p:nvSpPr>
        <p:spPr>
          <a:xfrm>
            <a:off x="711994" y="2664023"/>
            <a:ext cx="13206412" cy="508159"/>
          </a:xfrm>
          <a:prstGeom prst="rect">
            <a:avLst/>
          </a:prstGeom>
          <a:solidFill>
            <a:srgbClr val="000000">
              <a:alpha val="4000"/>
            </a:srgbClr>
          </a:solidFill>
          <a:ln/>
        </p:spPr>
        <p:txBody>
          <a:bodyPr/>
          <a:lstStyle/>
          <a:p>
            <a:endParaRPr lang="en-GB"/>
          </a:p>
        </p:txBody>
      </p:sp>
      <p:sp>
        <p:nvSpPr>
          <p:cNvPr id="10" name="Text 8"/>
          <p:cNvSpPr/>
          <p:nvPr/>
        </p:nvSpPr>
        <p:spPr>
          <a:xfrm>
            <a:off x="888087" y="2777252"/>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FR01</a:t>
            </a:r>
            <a:endParaRPr lang="en-US" sz="1350" dirty="0"/>
          </a:p>
        </p:txBody>
      </p:sp>
      <p:sp>
        <p:nvSpPr>
          <p:cNvPr id="11" name="Text 9"/>
          <p:cNvSpPr/>
          <p:nvPr/>
        </p:nvSpPr>
        <p:spPr>
          <a:xfrm>
            <a:off x="2872859" y="2777252"/>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User Registration &amp; Profile Management</a:t>
            </a:r>
            <a:endParaRPr lang="en-US" sz="1350" dirty="0"/>
          </a:p>
        </p:txBody>
      </p:sp>
      <p:sp>
        <p:nvSpPr>
          <p:cNvPr id="12" name="Text 10"/>
          <p:cNvSpPr/>
          <p:nvPr/>
        </p:nvSpPr>
        <p:spPr>
          <a:xfrm>
            <a:off x="9476065" y="2777252"/>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Critical</a:t>
            </a:r>
            <a:endParaRPr lang="en-US" sz="1350" dirty="0"/>
          </a:p>
        </p:txBody>
      </p:sp>
      <p:sp>
        <p:nvSpPr>
          <p:cNvPr id="13" name="Shape 11"/>
          <p:cNvSpPr/>
          <p:nvPr/>
        </p:nvSpPr>
        <p:spPr>
          <a:xfrm>
            <a:off x="711994" y="3172182"/>
            <a:ext cx="13206412" cy="508159"/>
          </a:xfrm>
          <a:prstGeom prst="rect">
            <a:avLst/>
          </a:prstGeom>
          <a:solidFill>
            <a:srgbClr val="FFFFFF">
              <a:alpha val="4000"/>
            </a:srgbClr>
          </a:solidFill>
          <a:ln/>
        </p:spPr>
        <p:txBody>
          <a:bodyPr/>
          <a:lstStyle/>
          <a:p>
            <a:endParaRPr lang="en-GB"/>
          </a:p>
        </p:txBody>
      </p:sp>
      <p:sp>
        <p:nvSpPr>
          <p:cNvPr id="14" name="Text 12"/>
          <p:cNvSpPr/>
          <p:nvPr/>
        </p:nvSpPr>
        <p:spPr>
          <a:xfrm>
            <a:off x="888087" y="3285411"/>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FR02</a:t>
            </a:r>
            <a:endParaRPr lang="en-US" sz="1350" dirty="0"/>
          </a:p>
        </p:txBody>
      </p:sp>
      <p:sp>
        <p:nvSpPr>
          <p:cNvPr id="15" name="Text 13"/>
          <p:cNvSpPr/>
          <p:nvPr/>
        </p:nvSpPr>
        <p:spPr>
          <a:xfrm>
            <a:off x="2872859" y="3285411"/>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Authentication &amp; Secure Login</a:t>
            </a:r>
            <a:endParaRPr lang="en-US" sz="1350" dirty="0"/>
          </a:p>
        </p:txBody>
      </p:sp>
      <p:sp>
        <p:nvSpPr>
          <p:cNvPr id="16" name="Text 14"/>
          <p:cNvSpPr/>
          <p:nvPr/>
        </p:nvSpPr>
        <p:spPr>
          <a:xfrm>
            <a:off x="9476065" y="3285411"/>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Critical</a:t>
            </a:r>
            <a:endParaRPr lang="en-US" sz="1350" dirty="0"/>
          </a:p>
        </p:txBody>
      </p:sp>
      <p:sp>
        <p:nvSpPr>
          <p:cNvPr id="17" name="Shape 15"/>
          <p:cNvSpPr/>
          <p:nvPr/>
        </p:nvSpPr>
        <p:spPr>
          <a:xfrm>
            <a:off x="711994" y="3680341"/>
            <a:ext cx="13206412" cy="508159"/>
          </a:xfrm>
          <a:prstGeom prst="rect">
            <a:avLst/>
          </a:prstGeom>
          <a:solidFill>
            <a:srgbClr val="000000">
              <a:alpha val="4000"/>
            </a:srgbClr>
          </a:solidFill>
          <a:ln/>
        </p:spPr>
        <p:txBody>
          <a:bodyPr/>
          <a:lstStyle/>
          <a:p>
            <a:endParaRPr lang="en-GB"/>
          </a:p>
        </p:txBody>
      </p:sp>
      <p:sp>
        <p:nvSpPr>
          <p:cNvPr id="18" name="Text 16"/>
          <p:cNvSpPr/>
          <p:nvPr/>
        </p:nvSpPr>
        <p:spPr>
          <a:xfrm>
            <a:off x="888087" y="3793569"/>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FR03</a:t>
            </a:r>
            <a:endParaRPr lang="en-US" sz="1350" dirty="0"/>
          </a:p>
        </p:txBody>
      </p:sp>
      <p:sp>
        <p:nvSpPr>
          <p:cNvPr id="19" name="Text 17"/>
          <p:cNvSpPr/>
          <p:nvPr/>
        </p:nvSpPr>
        <p:spPr>
          <a:xfrm>
            <a:off x="2872859" y="3793569"/>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Symptom Entry &amp; Risk Score Calculator</a:t>
            </a:r>
            <a:endParaRPr lang="en-US" sz="1350" dirty="0"/>
          </a:p>
        </p:txBody>
      </p:sp>
      <p:sp>
        <p:nvSpPr>
          <p:cNvPr id="20" name="Text 18"/>
          <p:cNvSpPr/>
          <p:nvPr/>
        </p:nvSpPr>
        <p:spPr>
          <a:xfrm>
            <a:off x="9476065" y="3793569"/>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High</a:t>
            </a:r>
            <a:endParaRPr lang="en-US" sz="1350" dirty="0"/>
          </a:p>
        </p:txBody>
      </p:sp>
      <p:sp>
        <p:nvSpPr>
          <p:cNvPr id="21" name="Shape 19"/>
          <p:cNvSpPr/>
          <p:nvPr/>
        </p:nvSpPr>
        <p:spPr>
          <a:xfrm>
            <a:off x="711994" y="4188500"/>
            <a:ext cx="13206412" cy="508159"/>
          </a:xfrm>
          <a:prstGeom prst="rect">
            <a:avLst/>
          </a:prstGeom>
          <a:solidFill>
            <a:srgbClr val="FFFFFF">
              <a:alpha val="4000"/>
            </a:srgbClr>
          </a:solidFill>
          <a:ln/>
        </p:spPr>
        <p:txBody>
          <a:bodyPr/>
          <a:lstStyle/>
          <a:p>
            <a:endParaRPr lang="en-GB"/>
          </a:p>
        </p:txBody>
      </p:sp>
      <p:sp>
        <p:nvSpPr>
          <p:cNvPr id="22" name="Text 20"/>
          <p:cNvSpPr/>
          <p:nvPr/>
        </p:nvSpPr>
        <p:spPr>
          <a:xfrm>
            <a:off x="888087" y="4301728"/>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FR04</a:t>
            </a:r>
            <a:endParaRPr lang="en-US" sz="1350" dirty="0"/>
          </a:p>
        </p:txBody>
      </p:sp>
      <p:sp>
        <p:nvSpPr>
          <p:cNvPr id="23" name="Text 21"/>
          <p:cNvSpPr/>
          <p:nvPr/>
        </p:nvSpPr>
        <p:spPr>
          <a:xfrm>
            <a:off x="2872859" y="4301728"/>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Intelligent Triage Recommendations</a:t>
            </a:r>
            <a:endParaRPr lang="en-US" sz="1350" dirty="0"/>
          </a:p>
        </p:txBody>
      </p:sp>
      <p:sp>
        <p:nvSpPr>
          <p:cNvPr id="24" name="Text 22"/>
          <p:cNvSpPr/>
          <p:nvPr/>
        </p:nvSpPr>
        <p:spPr>
          <a:xfrm>
            <a:off x="9476065" y="4301728"/>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High</a:t>
            </a:r>
            <a:endParaRPr lang="en-US" sz="1350" dirty="0"/>
          </a:p>
        </p:txBody>
      </p:sp>
      <p:sp>
        <p:nvSpPr>
          <p:cNvPr id="25" name="Shape 23"/>
          <p:cNvSpPr/>
          <p:nvPr/>
        </p:nvSpPr>
        <p:spPr>
          <a:xfrm>
            <a:off x="711994" y="4696658"/>
            <a:ext cx="13206412" cy="508159"/>
          </a:xfrm>
          <a:prstGeom prst="rect">
            <a:avLst/>
          </a:prstGeom>
          <a:solidFill>
            <a:srgbClr val="000000">
              <a:alpha val="4000"/>
            </a:srgbClr>
          </a:solidFill>
          <a:ln/>
        </p:spPr>
        <p:txBody>
          <a:bodyPr/>
          <a:lstStyle/>
          <a:p>
            <a:endParaRPr lang="en-GB"/>
          </a:p>
        </p:txBody>
      </p:sp>
      <p:sp>
        <p:nvSpPr>
          <p:cNvPr id="26" name="Text 24"/>
          <p:cNvSpPr/>
          <p:nvPr/>
        </p:nvSpPr>
        <p:spPr>
          <a:xfrm>
            <a:off x="888087" y="4809887"/>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FR05</a:t>
            </a:r>
            <a:endParaRPr lang="en-US" sz="1350" dirty="0"/>
          </a:p>
        </p:txBody>
      </p:sp>
      <p:sp>
        <p:nvSpPr>
          <p:cNvPr id="27" name="Text 25"/>
          <p:cNvSpPr/>
          <p:nvPr/>
        </p:nvSpPr>
        <p:spPr>
          <a:xfrm>
            <a:off x="2872859" y="4809887"/>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Online Appointment Booking System</a:t>
            </a:r>
            <a:endParaRPr lang="en-US" sz="1350" dirty="0"/>
          </a:p>
        </p:txBody>
      </p:sp>
      <p:sp>
        <p:nvSpPr>
          <p:cNvPr id="28" name="Text 26"/>
          <p:cNvSpPr/>
          <p:nvPr/>
        </p:nvSpPr>
        <p:spPr>
          <a:xfrm>
            <a:off x="9476065" y="4809887"/>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Critical</a:t>
            </a:r>
            <a:endParaRPr lang="en-US" sz="1350" dirty="0"/>
          </a:p>
        </p:txBody>
      </p:sp>
      <p:sp>
        <p:nvSpPr>
          <p:cNvPr id="29" name="Shape 27"/>
          <p:cNvSpPr/>
          <p:nvPr/>
        </p:nvSpPr>
        <p:spPr>
          <a:xfrm>
            <a:off x="711994" y="5204817"/>
            <a:ext cx="13206412" cy="508159"/>
          </a:xfrm>
          <a:prstGeom prst="rect">
            <a:avLst/>
          </a:prstGeom>
          <a:solidFill>
            <a:srgbClr val="FFFFFF">
              <a:alpha val="4000"/>
            </a:srgbClr>
          </a:solidFill>
          <a:ln/>
        </p:spPr>
        <p:txBody>
          <a:bodyPr/>
          <a:lstStyle/>
          <a:p>
            <a:endParaRPr lang="en-GB"/>
          </a:p>
        </p:txBody>
      </p:sp>
      <p:sp>
        <p:nvSpPr>
          <p:cNvPr id="30" name="Text 28"/>
          <p:cNvSpPr/>
          <p:nvPr/>
        </p:nvSpPr>
        <p:spPr>
          <a:xfrm>
            <a:off x="888087" y="5318046"/>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FR06</a:t>
            </a:r>
            <a:endParaRPr lang="en-US" sz="1350" dirty="0"/>
          </a:p>
        </p:txBody>
      </p:sp>
      <p:sp>
        <p:nvSpPr>
          <p:cNvPr id="31" name="Text 29"/>
          <p:cNvSpPr/>
          <p:nvPr/>
        </p:nvSpPr>
        <p:spPr>
          <a:xfrm>
            <a:off x="2872859" y="5318046"/>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Video Consultation Platform</a:t>
            </a:r>
            <a:endParaRPr lang="en-US" sz="1350" dirty="0"/>
          </a:p>
        </p:txBody>
      </p:sp>
      <p:sp>
        <p:nvSpPr>
          <p:cNvPr id="32" name="Text 30"/>
          <p:cNvSpPr/>
          <p:nvPr/>
        </p:nvSpPr>
        <p:spPr>
          <a:xfrm>
            <a:off x="9476065" y="5318046"/>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High</a:t>
            </a:r>
            <a:endParaRPr lang="en-US" sz="1350" dirty="0"/>
          </a:p>
        </p:txBody>
      </p:sp>
      <p:sp>
        <p:nvSpPr>
          <p:cNvPr id="33" name="Shape 31"/>
          <p:cNvSpPr/>
          <p:nvPr/>
        </p:nvSpPr>
        <p:spPr>
          <a:xfrm>
            <a:off x="711994" y="5712976"/>
            <a:ext cx="13206412" cy="508159"/>
          </a:xfrm>
          <a:prstGeom prst="rect">
            <a:avLst/>
          </a:prstGeom>
          <a:solidFill>
            <a:srgbClr val="000000">
              <a:alpha val="4000"/>
            </a:srgbClr>
          </a:solidFill>
          <a:ln/>
        </p:spPr>
        <p:txBody>
          <a:bodyPr/>
          <a:lstStyle/>
          <a:p>
            <a:endParaRPr lang="en-GB"/>
          </a:p>
        </p:txBody>
      </p:sp>
      <p:sp>
        <p:nvSpPr>
          <p:cNvPr id="34" name="Text 32"/>
          <p:cNvSpPr/>
          <p:nvPr/>
        </p:nvSpPr>
        <p:spPr>
          <a:xfrm>
            <a:off x="888087" y="5826204"/>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FR07</a:t>
            </a:r>
            <a:endParaRPr lang="en-US" sz="1350" dirty="0"/>
          </a:p>
        </p:txBody>
      </p:sp>
      <p:sp>
        <p:nvSpPr>
          <p:cNvPr id="35" name="Text 33"/>
          <p:cNvSpPr/>
          <p:nvPr/>
        </p:nvSpPr>
        <p:spPr>
          <a:xfrm>
            <a:off x="2872859" y="5826204"/>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Digital Prescription Generation</a:t>
            </a:r>
            <a:endParaRPr lang="en-US" sz="1350" dirty="0"/>
          </a:p>
        </p:txBody>
      </p:sp>
      <p:sp>
        <p:nvSpPr>
          <p:cNvPr id="36" name="Text 34"/>
          <p:cNvSpPr/>
          <p:nvPr/>
        </p:nvSpPr>
        <p:spPr>
          <a:xfrm>
            <a:off x="9476065" y="5826204"/>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Medium</a:t>
            </a:r>
            <a:endParaRPr lang="en-US" sz="1350" dirty="0"/>
          </a:p>
        </p:txBody>
      </p:sp>
      <p:sp>
        <p:nvSpPr>
          <p:cNvPr id="37" name="Shape 35"/>
          <p:cNvSpPr/>
          <p:nvPr/>
        </p:nvSpPr>
        <p:spPr>
          <a:xfrm>
            <a:off x="711994" y="6221135"/>
            <a:ext cx="13206412" cy="508159"/>
          </a:xfrm>
          <a:prstGeom prst="rect">
            <a:avLst/>
          </a:prstGeom>
          <a:solidFill>
            <a:srgbClr val="FFFFFF">
              <a:alpha val="4000"/>
            </a:srgbClr>
          </a:solidFill>
          <a:ln/>
        </p:spPr>
        <p:txBody>
          <a:bodyPr/>
          <a:lstStyle/>
          <a:p>
            <a:endParaRPr lang="en-GB"/>
          </a:p>
        </p:txBody>
      </p:sp>
      <p:sp>
        <p:nvSpPr>
          <p:cNvPr id="38" name="Text 36"/>
          <p:cNvSpPr/>
          <p:nvPr/>
        </p:nvSpPr>
        <p:spPr>
          <a:xfrm>
            <a:off x="888087" y="6334363"/>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FR08</a:t>
            </a:r>
            <a:endParaRPr lang="en-US" sz="1350" dirty="0"/>
          </a:p>
        </p:txBody>
      </p:sp>
      <p:sp>
        <p:nvSpPr>
          <p:cNvPr id="39" name="Text 37"/>
          <p:cNvSpPr/>
          <p:nvPr/>
        </p:nvSpPr>
        <p:spPr>
          <a:xfrm>
            <a:off x="2872859" y="6334363"/>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Automated Reminder &amp; Notification System</a:t>
            </a:r>
            <a:endParaRPr lang="en-US" sz="1350" dirty="0"/>
          </a:p>
        </p:txBody>
      </p:sp>
      <p:sp>
        <p:nvSpPr>
          <p:cNvPr id="40" name="Text 38"/>
          <p:cNvSpPr/>
          <p:nvPr/>
        </p:nvSpPr>
        <p:spPr>
          <a:xfrm>
            <a:off x="9476065" y="6334363"/>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Medium</a:t>
            </a:r>
            <a:endParaRPr lang="en-US" sz="1350" dirty="0"/>
          </a:p>
        </p:txBody>
      </p:sp>
      <p:sp>
        <p:nvSpPr>
          <p:cNvPr id="41" name="Shape 39"/>
          <p:cNvSpPr/>
          <p:nvPr/>
        </p:nvSpPr>
        <p:spPr>
          <a:xfrm>
            <a:off x="711994" y="6729293"/>
            <a:ext cx="13206412" cy="508159"/>
          </a:xfrm>
          <a:prstGeom prst="rect">
            <a:avLst/>
          </a:prstGeom>
          <a:solidFill>
            <a:srgbClr val="000000">
              <a:alpha val="4000"/>
            </a:srgbClr>
          </a:solidFill>
          <a:ln/>
        </p:spPr>
        <p:txBody>
          <a:bodyPr/>
          <a:lstStyle/>
          <a:p>
            <a:endParaRPr lang="en-GB"/>
          </a:p>
        </p:txBody>
      </p:sp>
      <p:sp>
        <p:nvSpPr>
          <p:cNvPr id="42" name="Text 40"/>
          <p:cNvSpPr/>
          <p:nvPr/>
        </p:nvSpPr>
        <p:spPr>
          <a:xfrm>
            <a:off x="888087" y="6842522"/>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FR09</a:t>
            </a:r>
            <a:endParaRPr lang="en-US" sz="1350" dirty="0"/>
          </a:p>
        </p:txBody>
      </p:sp>
      <p:sp>
        <p:nvSpPr>
          <p:cNvPr id="43" name="Text 41"/>
          <p:cNvSpPr/>
          <p:nvPr/>
        </p:nvSpPr>
        <p:spPr>
          <a:xfrm>
            <a:off x="2872859" y="6842522"/>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Emergency Access Override</a:t>
            </a:r>
            <a:endParaRPr lang="en-US" sz="1350" dirty="0"/>
          </a:p>
        </p:txBody>
      </p:sp>
      <p:sp>
        <p:nvSpPr>
          <p:cNvPr id="44" name="Text 42"/>
          <p:cNvSpPr/>
          <p:nvPr/>
        </p:nvSpPr>
        <p:spPr>
          <a:xfrm>
            <a:off x="9476065" y="6842522"/>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High</a:t>
            </a:r>
            <a:endParaRPr lang="en-US" sz="1350" dirty="0"/>
          </a:p>
        </p:txBody>
      </p:sp>
      <p:sp>
        <p:nvSpPr>
          <p:cNvPr id="45" name="Shape 43"/>
          <p:cNvSpPr/>
          <p:nvPr/>
        </p:nvSpPr>
        <p:spPr>
          <a:xfrm>
            <a:off x="711994" y="7237452"/>
            <a:ext cx="13206412" cy="508159"/>
          </a:xfrm>
          <a:prstGeom prst="rect">
            <a:avLst/>
          </a:prstGeom>
          <a:solidFill>
            <a:srgbClr val="FFFFFF">
              <a:alpha val="4000"/>
            </a:srgbClr>
          </a:solidFill>
          <a:ln/>
        </p:spPr>
        <p:txBody>
          <a:bodyPr/>
          <a:lstStyle/>
          <a:p>
            <a:endParaRPr lang="en-GB"/>
          </a:p>
        </p:txBody>
      </p:sp>
      <p:sp>
        <p:nvSpPr>
          <p:cNvPr id="46" name="Text 44"/>
          <p:cNvSpPr/>
          <p:nvPr/>
        </p:nvSpPr>
        <p:spPr>
          <a:xfrm>
            <a:off x="888087" y="7350681"/>
            <a:ext cx="1624965"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FR10</a:t>
            </a:r>
            <a:endParaRPr lang="en-US" sz="1350" dirty="0"/>
          </a:p>
        </p:txBody>
      </p:sp>
      <p:sp>
        <p:nvSpPr>
          <p:cNvPr id="47" name="Text 45"/>
          <p:cNvSpPr/>
          <p:nvPr/>
        </p:nvSpPr>
        <p:spPr>
          <a:xfrm>
            <a:off x="2872859" y="7350681"/>
            <a:ext cx="6243399"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Admin Dashboard &amp; Reporting</a:t>
            </a:r>
            <a:endParaRPr lang="en-US" sz="1350" dirty="0"/>
          </a:p>
        </p:txBody>
      </p:sp>
      <p:sp>
        <p:nvSpPr>
          <p:cNvPr id="48" name="Text 46"/>
          <p:cNvSpPr/>
          <p:nvPr/>
        </p:nvSpPr>
        <p:spPr>
          <a:xfrm>
            <a:off x="9476065" y="7350681"/>
            <a:ext cx="4266248" cy="281702"/>
          </a:xfrm>
          <a:prstGeom prst="rect">
            <a:avLst/>
          </a:prstGeom>
          <a:noFill/>
          <a:ln/>
        </p:spPr>
        <p:txBody>
          <a:bodyPr wrap="none" lIns="0" tIns="0" rIns="0" bIns="0" rtlCol="0" anchor="t"/>
          <a:lstStyle/>
          <a:p>
            <a:pPr marL="0" indent="0" algn="l">
              <a:lnSpc>
                <a:spcPts val="2200"/>
              </a:lnSpc>
              <a:buNone/>
            </a:pPr>
            <a:r>
              <a:rPr lang="en-US" sz="1350" dirty="0">
                <a:solidFill>
                  <a:srgbClr val="2C2821"/>
                </a:solidFill>
                <a:latin typeface="Lora" pitchFamily="34" charset="0"/>
                <a:ea typeface="Lora" pitchFamily="34" charset="-122"/>
                <a:cs typeface="Lora" pitchFamily="34" charset="-120"/>
              </a:rPr>
              <a:t>Medium</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3790" y="744974"/>
            <a:ext cx="13042821" cy="1431012"/>
          </a:xfrm>
          <a:prstGeom prst="roundRect">
            <a:avLst>
              <a:gd name="adj" fmla="val 2080"/>
            </a:avLst>
          </a:prstGeom>
          <a:solidFill>
            <a:srgbClr val="C3EED6"/>
          </a:solidFill>
          <a:ln/>
        </p:spPr>
        <p:txBody>
          <a:bodyPr/>
          <a:lstStyle/>
          <a:p>
            <a:endParaRPr lang="en-GB"/>
          </a:p>
        </p:txBody>
      </p:sp>
      <p:pic>
        <p:nvPicPr>
          <p:cNvPr id="3" name="Image 0" descr="preencoded.png"/>
          <p:cNvPicPr>
            <a:picLocks noChangeAspect="1"/>
          </p:cNvPicPr>
          <p:nvPr/>
        </p:nvPicPr>
        <p:blipFill>
          <a:blip r:embed="rId3"/>
          <a:stretch>
            <a:fillRect/>
          </a:stretch>
        </p:blipFill>
        <p:spPr>
          <a:xfrm>
            <a:off x="992148" y="1012031"/>
            <a:ext cx="310039" cy="248007"/>
          </a:xfrm>
          <a:prstGeom prst="rect">
            <a:avLst/>
          </a:prstGeom>
        </p:spPr>
      </p:pic>
      <p:sp>
        <p:nvSpPr>
          <p:cNvPr id="4" name="Text 1"/>
          <p:cNvSpPr/>
          <p:nvPr/>
        </p:nvSpPr>
        <p:spPr>
          <a:xfrm>
            <a:off x="1500545" y="99286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Alice" pitchFamily="34" charset="0"/>
                <a:ea typeface="Alice" pitchFamily="34" charset="-122"/>
                <a:cs typeface="Alice" pitchFamily="34" charset="-120"/>
              </a:rPr>
              <a:t>FR01</a:t>
            </a:r>
            <a:endParaRPr lang="en-US" sz="1950" dirty="0"/>
          </a:p>
        </p:txBody>
      </p:sp>
      <p:sp>
        <p:nvSpPr>
          <p:cNvPr id="5" name="Text 2"/>
          <p:cNvSpPr/>
          <p:nvPr/>
        </p:nvSpPr>
        <p:spPr>
          <a:xfrm>
            <a:off x="1500545" y="1382316"/>
            <a:ext cx="7231975" cy="496133"/>
          </a:xfrm>
          <a:prstGeom prst="rect">
            <a:avLst/>
          </a:prstGeom>
          <a:noFill/>
          <a:ln/>
        </p:spPr>
        <p:txBody>
          <a:bodyPr wrap="none" lIns="0" tIns="0" rIns="0" bIns="0" rtlCol="0" anchor="t"/>
          <a:lstStyle/>
          <a:p>
            <a:pPr marL="0" indent="0" algn="l">
              <a:lnSpc>
                <a:spcPts val="3900"/>
              </a:lnSpc>
              <a:buNone/>
            </a:pPr>
            <a:r>
              <a:rPr lang="en-US" sz="3100" dirty="0">
                <a:solidFill>
                  <a:srgbClr val="000000"/>
                </a:solidFill>
                <a:latin typeface="Alice" pitchFamily="34" charset="0"/>
                <a:ea typeface="Alice" pitchFamily="34" charset="-122"/>
                <a:cs typeface="Alice" pitchFamily="34" charset="-120"/>
              </a:rPr>
              <a:t>User Registration &amp; Profile Management</a:t>
            </a:r>
            <a:endParaRPr lang="en-US" sz="3100" dirty="0"/>
          </a:p>
        </p:txBody>
      </p:sp>
      <p:sp>
        <p:nvSpPr>
          <p:cNvPr id="6" name="Text 3"/>
          <p:cNvSpPr/>
          <p:nvPr/>
        </p:nvSpPr>
        <p:spPr>
          <a:xfrm>
            <a:off x="793790" y="259758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Description</a:t>
            </a:r>
            <a:endParaRPr lang="en-US" sz="1950" dirty="0"/>
          </a:p>
        </p:txBody>
      </p:sp>
      <p:sp>
        <p:nvSpPr>
          <p:cNvPr id="7" name="Text 4"/>
          <p:cNvSpPr/>
          <p:nvPr/>
        </p:nvSpPr>
        <p:spPr>
          <a:xfrm>
            <a:off x="793790" y="3106103"/>
            <a:ext cx="6279356" cy="190523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system shall provide a comprehensive registration interface allowing patients and dental practitioners to create accounts with role-based access. Users must provide essential identification details, contact information, and relevant medical history. The registration process includes email verification and password strength validation to ensure account security.</a:t>
            </a:r>
            <a:endParaRPr lang="en-US" sz="1550" dirty="0"/>
          </a:p>
        </p:txBody>
      </p:sp>
      <p:sp>
        <p:nvSpPr>
          <p:cNvPr id="8" name="Text 5"/>
          <p:cNvSpPr/>
          <p:nvPr/>
        </p:nvSpPr>
        <p:spPr>
          <a:xfrm>
            <a:off x="793790" y="520969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Rationale</a:t>
            </a:r>
            <a:endParaRPr lang="en-US" sz="1950" dirty="0"/>
          </a:p>
        </p:txBody>
      </p:sp>
      <p:sp>
        <p:nvSpPr>
          <p:cNvPr id="9" name="Text 6"/>
          <p:cNvSpPr/>
          <p:nvPr/>
        </p:nvSpPr>
        <p:spPr>
          <a:xfrm>
            <a:off x="793790" y="5718215"/>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Accurate user profiles are fundamental to delivering personalised healthcare services. Patient medical history informs risk assessment, whilst dentist credentials ensure qualified practitioners provide care. Secure registration prevents unauthorised access and maintains data integrity across the platform.</a:t>
            </a:r>
            <a:endParaRPr lang="en-US" sz="1550" dirty="0"/>
          </a:p>
        </p:txBody>
      </p:sp>
      <p:sp>
        <p:nvSpPr>
          <p:cNvPr id="10" name="Text 7"/>
          <p:cNvSpPr/>
          <p:nvPr/>
        </p:nvSpPr>
        <p:spPr>
          <a:xfrm>
            <a:off x="7564874" y="259758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Dependencies</a:t>
            </a:r>
            <a:endParaRPr lang="en-US" sz="1950" dirty="0"/>
          </a:p>
        </p:txBody>
      </p:sp>
      <p:sp>
        <p:nvSpPr>
          <p:cNvPr id="11" name="Text 8"/>
          <p:cNvSpPr/>
          <p:nvPr/>
        </p:nvSpPr>
        <p:spPr>
          <a:xfrm>
            <a:off x="7564874" y="310610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Email verification service integration</a:t>
            </a:r>
            <a:endParaRPr lang="en-US" sz="1550" dirty="0"/>
          </a:p>
        </p:txBody>
      </p:sp>
      <p:sp>
        <p:nvSpPr>
          <p:cNvPr id="12" name="Text 9"/>
          <p:cNvSpPr/>
          <p:nvPr/>
        </p:nvSpPr>
        <p:spPr>
          <a:xfrm>
            <a:off x="7564874" y="349305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Database schema for user entities</a:t>
            </a:r>
            <a:endParaRPr lang="en-US" sz="1550" dirty="0"/>
          </a:p>
        </p:txBody>
      </p:sp>
      <p:sp>
        <p:nvSpPr>
          <p:cNvPr id="13" name="Text 10"/>
          <p:cNvSpPr/>
          <p:nvPr/>
        </p:nvSpPr>
        <p:spPr>
          <a:xfrm>
            <a:off x="7564874" y="388000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Authentication framework (FR02)</a:t>
            </a:r>
            <a:endParaRPr lang="en-US" sz="1550" dirty="0"/>
          </a:p>
        </p:txBody>
      </p:sp>
      <p:sp>
        <p:nvSpPr>
          <p:cNvPr id="14" name="Text 11"/>
          <p:cNvSpPr/>
          <p:nvPr/>
        </p:nvSpPr>
        <p:spPr>
          <a:xfrm>
            <a:off x="7564874" y="426696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GDPR-compliant data storage</a:t>
            </a:r>
            <a:endParaRPr lang="en-US" sz="1550" dirty="0"/>
          </a:p>
        </p:txBody>
      </p:sp>
      <p:sp>
        <p:nvSpPr>
          <p:cNvPr id="15" name="Text 12"/>
          <p:cNvSpPr/>
          <p:nvPr/>
        </p:nvSpPr>
        <p:spPr>
          <a:xfrm>
            <a:off x="7564874" y="47828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Acceptance Scenarios</a:t>
            </a:r>
            <a:endParaRPr lang="en-US" sz="1950" dirty="0"/>
          </a:p>
        </p:txBody>
      </p:sp>
      <p:sp>
        <p:nvSpPr>
          <p:cNvPr id="16" name="Text 13"/>
          <p:cNvSpPr/>
          <p:nvPr/>
        </p:nvSpPr>
        <p:spPr>
          <a:xfrm>
            <a:off x="7564874" y="5291376"/>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Scenario 1:</a:t>
            </a:r>
            <a:r>
              <a:rPr lang="en-US" sz="1550" dirty="0">
                <a:solidFill>
                  <a:srgbClr val="2C2821"/>
                </a:solidFill>
                <a:latin typeface="Lora" pitchFamily="34" charset="0"/>
                <a:ea typeface="Lora" pitchFamily="34" charset="-122"/>
                <a:cs typeface="Lora" pitchFamily="34" charset="-120"/>
              </a:rPr>
              <a:t> New patient completes registration form with valid details and receives verification email within 2 minutes</a:t>
            </a:r>
            <a:endParaRPr lang="en-US" sz="1550" dirty="0"/>
          </a:p>
        </p:txBody>
      </p:sp>
      <p:sp>
        <p:nvSpPr>
          <p:cNvPr id="17" name="Text 14"/>
          <p:cNvSpPr/>
          <p:nvPr/>
        </p:nvSpPr>
        <p:spPr>
          <a:xfrm>
            <a:off x="7564874" y="599586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Scenario 2:</a:t>
            </a:r>
            <a:r>
              <a:rPr lang="en-US" sz="1550" dirty="0">
                <a:solidFill>
                  <a:srgbClr val="2C2821"/>
                </a:solidFill>
                <a:latin typeface="Lora" pitchFamily="34" charset="0"/>
                <a:ea typeface="Lora" pitchFamily="34" charset="-122"/>
                <a:cs typeface="Lora" pitchFamily="34" charset="-120"/>
              </a:rPr>
              <a:t> Dentist registration includes professional licence validation and clinic affiliation</a:t>
            </a:r>
            <a:endParaRPr lang="en-US" sz="1550" dirty="0"/>
          </a:p>
        </p:txBody>
      </p:sp>
      <p:sp>
        <p:nvSpPr>
          <p:cNvPr id="18" name="Text 15"/>
          <p:cNvSpPr/>
          <p:nvPr/>
        </p:nvSpPr>
        <p:spPr>
          <a:xfrm>
            <a:off x="7564874" y="670036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Scenario 3:</a:t>
            </a:r>
            <a:r>
              <a:rPr lang="en-US" sz="1550" dirty="0">
                <a:solidFill>
                  <a:srgbClr val="2C2821"/>
                </a:solidFill>
                <a:latin typeface="Lora" pitchFamily="34" charset="0"/>
                <a:ea typeface="Lora" pitchFamily="34" charset="-122"/>
                <a:cs typeface="Lora" pitchFamily="34" charset="-120"/>
              </a:rPr>
              <a:t> System rejects registration attempts with duplicate email addresses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71644" y="839153"/>
            <a:ext cx="13087112" cy="1391364"/>
          </a:xfrm>
          <a:prstGeom prst="roundRect">
            <a:avLst>
              <a:gd name="adj" fmla="val 2080"/>
            </a:avLst>
          </a:prstGeom>
          <a:solidFill>
            <a:srgbClr val="C3EED6"/>
          </a:solidFill>
          <a:ln/>
        </p:spPr>
        <p:txBody>
          <a:bodyPr/>
          <a:lstStyle/>
          <a:p>
            <a:endParaRPr lang="en-GB"/>
          </a:p>
        </p:txBody>
      </p:sp>
      <p:pic>
        <p:nvPicPr>
          <p:cNvPr id="3" name="Image 0" descr="preencoded.png"/>
          <p:cNvPicPr>
            <a:picLocks noChangeAspect="1"/>
          </p:cNvPicPr>
          <p:nvPr/>
        </p:nvPicPr>
        <p:blipFill>
          <a:blip r:embed="rId3"/>
          <a:stretch>
            <a:fillRect/>
          </a:stretch>
        </p:blipFill>
        <p:spPr>
          <a:xfrm>
            <a:off x="964525" y="1097875"/>
            <a:ext cx="301347" cy="241102"/>
          </a:xfrm>
          <a:prstGeom prst="rect">
            <a:avLst/>
          </a:prstGeom>
        </p:spPr>
      </p:pic>
      <p:sp>
        <p:nvSpPr>
          <p:cNvPr id="4" name="Text 1"/>
          <p:cNvSpPr/>
          <p:nvPr/>
        </p:nvSpPr>
        <p:spPr>
          <a:xfrm>
            <a:off x="1458754" y="1080254"/>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Alice" pitchFamily="34" charset="0"/>
                <a:ea typeface="Alice" pitchFamily="34" charset="-122"/>
                <a:cs typeface="Alice" pitchFamily="34" charset="-120"/>
              </a:rPr>
              <a:t>FR02</a:t>
            </a:r>
            <a:endParaRPr lang="en-US" sz="1850" dirty="0"/>
          </a:p>
        </p:txBody>
      </p:sp>
      <p:sp>
        <p:nvSpPr>
          <p:cNvPr id="5" name="Text 2"/>
          <p:cNvSpPr/>
          <p:nvPr/>
        </p:nvSpPr>
        <p:spPr>
          <a:xfrm>
            <a:off x="1458754" y="1458873"/>
            <a:ext cx="5354836" cy="482322"/>
          </a:xfrm>
          <a:prstGeom prst="rect">
            <a:avLst/>
          </a:prstGeom>
          <a:noFill/>
          <a:ln/>
        </p:spPr>
        <p:txBody>
          <a:bodyPr wrap="none" lIns="0" tIns="0" rIns="0" bIns="0" rtlCol="0" anchor="t"/>
          <a:lstStyle/>
          <a:p>
            <a:pPr marL="0" indent="0" algn="l">
              <a:lnSpc>
                <a:spcPts val="3750"/>
              </a:lnSpc>
              <a:buNone/>
            </a:pPr>
            <a:r>
              <a:rPr lang="en-US" sz="3000" dirty="0">
                <a:solidFill>
                  <a:srgbClr val="000000"/>
                </a:solidFill>
                <a:latin typeface="Alice" pitchFamily="34" charset="0"/>
                <a:ea typeface="Alice" pitchFamily="34" charset="-122"/>
                <a:cs typeface="Alice" pitchFamily="34" charset="-120"/>
              </a:rPr>
              <a:t>Authentication &amp; Secure Login</a:t>
            </a:r>
            <a:endParaRPr lang="en-US" sz="3000" dirty="0"/>
          </a:p>
        </p:txBody>
      </p:sp>
      <p:sp>
        <p:nvSpPr>
          <p:cNvPr id="6" name="Text 3"/>
          <p:cNvSpPr/>
          <p:nvPr/>
        </p:nvSpPr>
        <p:spPr>
          <a:xfrm>
            <a:off x="771644" y="264044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Description</a:t>
            </a:r>
            <a:endParaRPr lang="en-US" sz="1850" dirty="0"/>
          </a:p>
        </p:txBody>
      </p:sp>
      <p:sp>
        <p:nvSpPr>
          <p:cNvPr id="7" name="Text 4"/>
          <p:cNvSpPr/>
          <p:nvPr/>
        </p:nvSpPr>
        <p:spPr>
          <a:xfrm>
            <a:off x="771644" y="3134797"/>
            <a:ext cx="6308288" cy="185166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The system shall implement multi-factor authentication supporting password-based login, biometric verification, and optional two-factor authentication via SMS or authenticator apps. Session management includes automatic timeout after 30 minutes of inactivity and secure token refresh mechanisms. Password recovery follows industry-standard security protocols with time-limited reset links.</a:t>
            </a:r>
            <a:endParaRPr lang="en-US" sz="1500" dirty="0"/>
          </a:p>
        </p:txBody>
      </p:sp>
      <p:sp>
        <p:nvSpPr>
          <p:cNvPr id="8" name="Text 5"/>
          <p:cNvSpPr/>
          <p:nvPr/>
        </p:nvSpPr>
        <p:spPr>
          <a:xfrm>
            <a:off x="771644" y="5179338"/>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Rationale</a:t>
            </a:r>
            <a:endParaRPr lang="en-US" sz="1850" dirty="0"/>
          </a:p>
        </p:txBody>
      </p:sp>
      <p:sp>
        <p:nvSpPr>
          <p:cNvPr id="9" name="Text 6"/>
          <p:cNvSpPr/>
          <p:nvPr/>
        </p:nvSpPr>
        <p:spPr>
          <a:xfrm>
            <a:off x="771644" y="5673685"/>
            <a:ext cx="6308288" cy="154305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Healthcare data requires the highest level of security protection. Robust authentication prevents unauthorised access to sensitive patient records and ensures only verified users can book appointments or access consultation features. Multi-factor authentication significantly reduces the risk of account compromise.</a:t>
            </a:r>
            <a:endParaRPr lang="en-US" sz="1500" dirty="0"/>
          </a:p>
        </p:txBody>
      </p:sp>
      <p:sp>
        <p:nvSpPr>
          <p:cNvPr id="10" name="Text 7"/>
          <p:cNvSpPr/>
          <p:nvPr/>
        </p:nvSpPr>
        <p:spPr>
          <a:xfrm>
            <a:off x="7558088" y="264044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Dependencies</a:t>
            </a:r>
            <a:endParaRPr lang="en-US" sz="1850" dirty="0"/>
          </a:p>
        </p:txBody>
      </p:sp>
      <p:sp>
        <p:nvSpPr>
          <p:cNvPr id="11" name="Text 8"/>
          <p:cNvSpPr/>
          <p:nvPr/>
        </p:nvSpPr>
        <p:spPr>
          <a:xfrm>
            <a:off x="7558088" y="3134797"/>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User registration system (FR01)</a:t>
            </a:r>
            <a:endParaRPr lang="en-US" sz="1500" dirty="0"/>
          </a:p>
        </p:txBody>
      </p:sp>
      <p:sp>
        <p:nvSpPr>
          <p:cNvPr id="12" name="Text 9"/>
          <p:cNvSpPr/>
          <p:nvPr/>
        </p:nvSpPr>
        <p:spPr>
          <a:xfrm>
            <a:off x="7558088" y="3510915"/>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Encryption libraries for secure storage</a:t>
            </a:r>
            <a:endParaRPr lang="en-US" sz="1500" dirty="0"/>
          </a:p>
        </p:txBody>
      </p:sp>
      <p:sp>
        <p:nvSpPr>
          <p:cNvPr id="13" name="Text 10"/>
          <p:cNvSpPr/>
          <p:nvPr/>
        </p:nvSpPr>
        <p:spPr>
          <a:xfrm>
            <a:off x="7558088" y="3887033"/>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SMS gateway for two-factor codes</a:t>
            </a:r>
            <a:endParaRPr lang="en-US" sz="1500" dirty="0"/>
          </a:p>
        </p:txBody>
      </p:sp>
      <p:sp>
        <p:nvSpPr>
          <p:cNvPr id="14" name="Text 11"/>
          <p:cNvSpPr/>
          <p:nvPr/>
        </p:nvSpPr>
        <p:spPr>
          <a:xfrm>
            <a:off x="7558088" y="4263152"/>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OAuth integration for social login options</a:t>
            </a:r>
            <a:endParaRPr lang="en-US" sz="1500" dirty="0"/>
          </a:p>
        </p:txBody>
      </p:sp>
      <p:sp>
        <p:nvSpPr>
          <p:cNvPr id="15" name="Text 12"/>
          <p:cNvSpPr/>
          <p:nvPr/>
        </p:nvSpPr>
        <p:spPr>
          <a:xfrm>
            <a:off x="7558088" y="4764643"/>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Acceptance Scenarios</a:t>
            </a:r>
            <a:endParaRPr lang="en-US" sz="1850" dirty="0"/>
          </a:p>
        </p:txBody>
      </p:sp>
      <p:sp>
        <p:nvSpPr>
          <p:cNvPr id="16" name="Text 13"/>
          <p:cNvSpPr/>
          <p:nvPr/>
        </p:nvSpPr>
        <p:spPr>
          <a:xfrm>
            <a:off x="7558088" y="5258991"/>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1:</a:t>
            </a:r>
            <a:r>
              <a:rPr lang="en-US" sz="1500" dirty="0">
                <a:solidFill>
                  <a:srgbClr val="2C2821"/>
                </a:solidFill>
                <a:latin typeface="Lora" pitchFamily="34" charset="0"/>
                <a:ea typeface="Lora" pitchFamily="34" charset="-122"/>
                <a:cs typeface="Lora" pitchFamily="34" charset="-120"/>
              </a:rPr>
              <a:t> User logs in with valid credentials and receives access within 3 seconds</a:t>
            </a:r>
            <a:endParaRPr lang="en-US" sz="1500" dirty="0"/>
          </a:p>
        </p:txBody>
      </p:sp>
      <p:sp>
        <p:nvSpPr>
          <p:cNvPr id="17" name="Text 14"/>
          <p:cNvSpPr/>
          <p:nvPr/>
        </p:nvSpPr>
        <p:spPr>
          <a:xfrm>
            <a:off x="7558088" y="5943719"/>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2:</a:t>
            </a:r>
            <a:r>
              <a:rPr lang="en-US" sz="1500" dirty="0">
                <a:solidFill>
                  <a:srgbClr val="2C2821"/>
                </a:solidFill>
                <a:latin typeface="Lora" pitchFamily="34" charset="0"/>
                <a:ea typeface="Lora" pitchFamily="34" charset="-122"/>
                <a:cs typeface="Lora" pitchFamily="34" charset="-120"/>
              </a:rPr>
              <a:t> Failed login attempts (5+) trigger account lockout and security notification</a:t>
            </a:r>
            <a:endParaRPr lang="en-US" sz="1500" dirty="0"/>
          </a:p>
        </p:txBody>
      </p:sp>
      <p:sp>
        <p:nvSpPr>
          <p:cNvPr id="18" name="Text 15"/>
          <p:cNvSpPr/>
          <p:nvPr/>
        </p:nvSpPr>
        <p:spPr>
          <a:xfrm>
            <a:off x="7558088" y="6628448"/>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3:</a:t>
            </a:r>
            <a:r>
              <a:rPr lang="en-US" sz="1500" dirty="0">
                <a:solidFill>
                  <a:srgbClr val="2C2821"/>
                </a:solidFill>
                <a:latin typeface="Lora" pitchFamily="34" charset="0"/>
                <a:ea typeface="Lora" pitchFamily="34" charset="-122"/>
                <a:cs typeface="Lora" pitchFamily="34" charset="-120"/>
              </a:rPr>
              <a:t> Password reset link expires after 24 hours and cannot be reused</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71644" y="530543"/>
            <a:ext cx="13087112" cy="1391364"/>
          </a:xfrm>
          <a:prstGeom prst="roundRect">
            <a:avLst>
              <a:gd name="adj" fmla="val 2080"/>
            </a:avLst>
          </a:prstGeom>
          <a:solidFill>
            <a:srgbClr val="C3EED6"/>
          </a:solidFill>
          <a:ln/>
        </p:spPr>
        <p:txBody>
          <a:bodyPr/>
          <a:lstStyle/>
          <a:p>
            <a:endParaRPr lang="en-GB"/>
          </a:p>
        </p:txBody>
      </p:sp>
      <p:pic>
        <p:nvPicPr>
          <p:cNvPr id="3" name="Image 0" descr="preencoded.png"/>
          <p:cNvPicPr>
            <a:picLocks noChangeAspect="1"/>
          </p:cNvPicPr>
          <p:nvPr/>
        </p:nvPicPr>
        <p:blipFill>
          <a:blip r:embed="rId3"/>
          <a:stretch>
            <a:fillRect/>
          </a:stretch>
        </p:blipFill>
        <p:spPr>
          <a:xfrm>
            <a:off x="964525" y="789265"/>
            <a:ext cx="301347" cy="241102"/>
          </a:xfrm>
          <a:prstGeom prst="rect">
            <a:avLst/>
          </a:prstGeom>
        </p:spPr>
      </p:pic>
      <p:sp>
        <p:nvSpPr>
          <p:cNvPr id="4" name="Text 1"/>
          <p:cNvSpPr/>
          <p:nvPr/>
        </p:nvSpPr>
        <p:spPr>
          <a:xfrm>
            <a:off x="1458754" y="771644"/>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Alice" pitchFamily="34" charset="0"/>
                <a:ea typeface="Alice" pitchFamily="34" charset="-122"/>
                <a:cs typeface="Alice" pitchFamily="34" charset="-120"/>
              </a:rPr>
              <a:t>FR03</a:t>
            </a:r>
            <a:endParaRPr lang="en-US" sz="1850" dirty="0"/>
          </a:p>
        </p:txBody>
      </p:sp>
      <p:sp>
        <p:nvSpPr>
          <p:cNvPr id="5" name="Text 2"/>
          <p:cNvSpPr/>
          <p:nvPr/>
        </p:nvSpPr>
        <p:spPr>
          <a:xfrm>
            <a:off x="1458754" y="1150263"/>
            <a:ext cx="6947654" cy="482322"/>
          </a:xfrm>
          <a:prstGeom prst="rect">
            <a:avLst/>
          </a:prstGeom>
          <a:noFill/>
          <a:ln/>
        </p:spPr>
        <p:txBody>
          <a:bodyPr wrap="none" lIns="0" tIns="0" rIns="0" bIns="0" rtlCol="0" anchor="t"/>
          <a:lstStyle/>
          <a:p>
            <a:pPr marL="0" indent="0" algn="l">
              <a:lnSpc>
                <a:spcPts val="3750"/>
              </a:lnSpc>
              <a:buNone/>
            </a:pPr>
            <a:r>
              <a:rPr lang="en-US" sz="3000" dirty="0">
                <a:solidFill>
                  <a:srgbClr val="000000"/>
                </a:solidFill>
                <a:latin typeface="Alice" pitchFamily="34" charset="0"/>
                <a:ea typeface="Alice" pitchFamily="34" charset="-122"/>
                <a:cs typeface="Alice" pitchFamily="34" charset="-120"/>
              </a:rPr>
              <a:t>Symptom Entry &amp; Risk Score Calculator</a:t>
            </a:r>
            <a:endParaRPr lang="en-US" sz="3000" dirty="0"/>
          </a:p>
        </p:txBody>
      </p:sp>
      <p:sp>
        <p:nvSpPr>
          <p:cNvPr id="6" name="Text 3"/>
          <p:cNvSpPr/>
          <p:nvPr/>
        </p:nvSpPr>
        <p:spPr>
          <a:xfrm>
            <a:off x="771644" y="233183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Description</a:t>
            </a:r>
            <a:endParaRPr lang="en-US" sz="1850" dirty="0"/>
          </a:p>
        </p:txBody>
      </p:sp>
      <p:sp>
        <p:nvSpPr>
          <p:cNvPr id="7" name="Text 4"/>
          <p:cNvSpPr/>
          <p:nvPr/>
        </p:nvSpPr>
        <p:spPr>
          <a:xfrm>
            <a:off x="771644" y="2826187"/>
            <a:ext cx="6308288" cy="216027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The system shall provide an intuitive symptom checker interface where patients describe their dental concerns through guided questions, image uploads, and severity ratings. An algorithmic risk calculator processes inputs to generate a numerical risk score (0-10) categorising urgency as Low, Moderate, or High. The calculator considers pain intensity, duration, accompanying symptoms, and patient medical history.</a:t>
            </a:r>
            <a:endParaRPr lang="en-US" sz="1500" dirty="0"/>
          </a:p>
        </p:txBody>
      </p:sp>
      <p:sp>
        <p:nvSpPr>
          <p:cNvPr id="8" name="Text 5"/>
          <p:cNvSpPr/>
          <p:nvPr/>
        </p:nvSpPr>
        <p:spPr>
          <a:xfrm>
            <a:off x="771644" y="5179338"/>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Rationale</a:t>
            </a:r>
            <a:endParaRPr lang="en-US" sz="1850" dirty="0"/>
          </a:p>
        </p:txBody>
      </p:sp>
      <p:sp>
        <p:nvSpPr>
          <p:cNvPr id="9" name="Text 6"/>
          <p:cNvSpPr/>
          <p:nvPr/>
        </p:nvSpPr>
        <p:spPr>
          <a:xfrm>
            <a:off x="771644" y="5673685"/>
            <a:ext cx="6308288" cy="185166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Accurate symptom assessment enables intelligent triage, ensuring patients with urgent conditions receive priority care whilst optimising dentist schedules. The risk score provides objective data for appointment prioritisation and helps patients understand the seriousness of their condition, reducing unnecessary emergency visits.</a:t>
            </a:r>
            <a:endParaRPr lang="en-US" sz="1500" dirty="0"/>
          </a:p>
        </p:txBody>
      </p:sp>
      <p:sp>
        <p:nvSpPr>
          <p:cNvPr id="10" name="Text 7"/>
          <p:cNvSpPr/>
          <p:nvPr/>
        </p:nvSpPr>
        <p:spPr>
          <a:xfrm>
            <a:off x="7558088" y="233183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Dependencies</a:t>
            </a:r>
            <a:endParaRPr lang="en-US" sz="1850" dirty="0"/>
          </a:p>
        </p:txBody>
      </p:sp>
      <p:sp>
        <p:nvSpPr>
          <p:cNvPr id="11" name="Text 8"/>
          <p:cNvSpPr/>
          <p:nvPr/>
        </p:nvSpPr>
        <p:spPr>
          <a:xfrm>
            <a:off x="7558088" y="2826187"/>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User profile with medical history (FR01)</a:t>
            </a:r>
            <a:endParaRPr lang="en-US" sz="1500" dirty="0"/>
          </a:p>
        </p:txBody>
      </p:sp>
      <p:sp>
        <p:nvSpPr>
          <p:cNvPr id="12" name="Text 9"/>
          <p:cNvSpPr/>
          <p:nvPr/>
        </p:nvSpPr>
        <p:spPr>
          <a:xfrm>
            <a:off x="7558088" y="3202305"/>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Clinical decision support algorithms</a:t>
            </a:r>
            <a:endParaRPr lang="en-US" sz="1500" dirty="0"/>
          </a:p>
        </p:txBody>
      </p:sp>
      <p:sp>
        <p:nvSpPr>
          <p:cNvPr id="13" name="Text 10"/>
          <p:cNvSpPr/>
          <p:nvPr/>
        </p:nvSpPr>
        <p:spPr>
          <a:xfrm>
            <a:off x="7558088" y="3578423"/>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Image processing for symptom photos</a:t>
            </a:r>
            <a:endParaRPr lang="en-US" sz="1500" dirty="0"/>
          </a:p>
        </p:txBody>
      </p:sp>
      <p:sp>
        <p:nvSpPr>
          <p:cNvPr id="14" name="Text 11"/>
          <p:cNvSpPr/>
          <p:nvPr/>
        </p:nvSpPr>
        <p:spPr>
          <a:xfrm>
            <a:off x="7558088" y="3954542"/>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Database of dental conditions and symptoms</a:t>
            </a:r>
            <a:endParaRPr lang="en-US" sz="1500" dirty="0"/>
          </a:p>
        </p:txBody>
      </p:sp>
      <p:sp>
        <p:nvSpPr>
          <p:cNvPr id="15" name="Text 12"/>
          <p:cNvSpPr/>
          <p:nvPr/>
        </p:nvSpPr>
        <p:spPr>
          <a:xfrm>
            <a:off x="7558088" y="4456033"/>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Acceptance Scenarios</a:t>
            </a:r>
            <a:endParaRPr lang="en-US" sz="1850" dirty="0"/>
          </a:p>
        </p:txBody>
      </p:sp>
      <p:sp>
        <p:nvSpPr>
          <p:cNvPr id="16" name="Text 13"/>
          <p:cNvSpPr/>
          <p:nvPr/>
        </p:nvSpPr>
        <p:spPr>
          <a:xfrm>
            <a:off x="7558088" y="4950381"/>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1:</a:t>
            </a:r>
            <a:r>
              <a:rPr lang="en-US" sz="1500" dirty="0">
                <a:solidFill>
                  <a:srgbClr val="2C2821"/>
                </a:solidFill>
                <a:latin typeface="Lora" pitchFamily="34" charset="0"/>
                <a:ea typeface="Lora" pitchFamily="34" charset="-122"/>
                <a:cs typeface="Lora" pitchFamily="34" charset="-120"/>
              </a:rPr>
              <a:t> Patient reporting severe tooth pain with swelling receives High risk score (8-10) and immediate booking options</a:t>
            </a:r>
            <a:endParaRPr lang="en-US" sz="1500" dirty="0"/>
          </a:p>
        </p:txBody>
      </p:sp>
      <p:sp>
        <p:nvSpPr>
          <p:cNvPr id="17" name="Text 14"/>
          <p:cNvSpPr/>
          <p:nvPr/>
        </p:nvSpPr>
        <p:spPr>
          <a:xfrm>
            <a:off x="7558088" y="5635109"/>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2:</a:t>
            </a:r>
            <a:r>
              <a:rPr lang="en-US" sz="1500" dirty="0">
                <a:solidFill>
                  <a:srgbClr val="2C2821"/>
                </a:solidFill>
                <a:latin typeface="Lora" pitchFamily="34" charset="0"/>
                <a:ea typeface="Lora" pitchFamily="34" charset="-122"/>
                <a:cs typeface="Lora" pitchFamily="34" charset="-120"/>
              </a:rPr>
              <a:t> Routine check-up request generates Low risk score (1-3) with standard appointment slots</a:t>
            </a:r>
            <a:endParaRPr lang="en-US" sz="1500" dirty="0"/>
          </a:p>
        </p:txBody>
      </p:sp>
      <p:sp>
        <p:nvSpPr>
          <p:cNvPr id="18" name="Text 15"/>
          <p:cNvSpPr/>
          <p:nvPr/>
        </p:nvSpPr>
        <p:spPr>
          <a:xfrm>
            <a:off x="7558088" y="6319838"/>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3:</a:t>
            </a:r>
            <a:r>
              <a:rPr lang="en-US" sz="1500" dirty="0">
                <a:solidFill>
                  <a:srgbClr val="2C2821"/>
                </a:solidFill>
                <a:latin typeface="Lora" pitchFamily="34" charset="0"/>
                <a:ea typeface="Lora" pitchFamily="34" charset="-122"/>
                <a:cs typeface="Lora" pitchFamily="34" charset="-120"/>
              </a:rPr>
              <a:t> Risk calculator updates dynamically as patient answers additional questions</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71644" y="689729"/>
            <a:ext cx="13087112" cy="1391364"/>
          </a:xfrm>
          <a:prstGeom prst="roundRect">
            <a:avLst>
              <a:gd name="adj" fmla="val 2080"/>
            </a:avLst>
          </a:prstGeom>
          <a:solidFill>
            <a:srgbClr val="C3EED6"/>
          </a:solidFill>
          <a:ln/>
        </p:spPr>
        <p:txBody>
          <a:bodyPr/>
          <a:lstStyle/>
          <a:p>
            <a:endParaRPr lang="en-GB"/>
          </a:p>
        </p:txBody>
      </p:sp>
      <p:pic>
        <p:nvPicPr>
          <p:cNvPr id="3" name="Image 0" descr="preencoded.png"/>
          <p:cNvPicPr>
            <a:picLocks noChangeAspect="1"/>
          </p:cNvPicPr>
          <p:nvPr/>
        </p:nvPicPr>
        <p:blipFill>
          <a:blip r:embed="rId3"/>
          <a:stretch>
            <a:fillRect/>
          </a:stretch>
        </p:blipFill>
        <p:spPr>
          <a:xfrm>
            <a:off x="964525" y="948452"/>
            <a:ext cx="301347" cy="241102"/>
          </a:xfrm>
          <a:prstGeom prst="rect">
            <a:avLst/>
          </a:prstGeom>
        </p:spPr>
      </p:pic>
      <p:sp>
        <p:nvSpPr>
          <p:cNvPr id="4" name="Text 1"/>
          <p:cNvSpPr/>
          <p:nvPr/>
        </p:nvSpPr>
        <p:spPr>
          <a:xfrm>
            <a:off x="1458754" y="930831"/>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Alice" pitchFamily="34" charset="0"/>
                <a:ea typeface="Alice" pitchFamily="34" charset="-122"/>
                <a:cs typeface="Alice" pitchFamily="34" charset="-120"/>
              </a:rPr>
              <a:t>FR05</a:t>
            </a:r>
            <a:endParaRPr lang="en-US" sz="1850" dirty="0"/>
          </a:p>
        </p:txBody>
      </p:sp>
      <p:sp>
        <p:nvSpPr>
          <p:cNvPr id="5" name="Text 2"/>
          <p:cNvSpPr/>
          <p:nvPr/>
        </p:nvSpPr>
        <p:spPr>
          <a:xfrm>
            <a:off x="1458754" y="1309449"/>
            <a:ext cx="6415326" cy="482322"/>
          </a:xfrm>
          <a:prstGeom prst="rect">
            <a:avLst/>
          </a:prstGeom>
          <a:noFill/>
          <a:ln/>
        </p:spPr>
        <p:txBody>
          <a:bodyPr wrap="none" lIns="0" tIns="0" rIns="0" bIns="0" rtlCol="0" anchor="t"/>
          <a:lstStyle/>
          <a:p>
            <a:pPr marL="0" indent="0" algn="l">
              <a:lnSpc>
                <a:spcPts val="3750"/>
              </a:lnSpc>
              <a:buNone/>
            </a:pPr>
            <a:r>
              <a:rPr lang="en-US" sz="3000" dirty="0">
                <a:solidFill>
                  <a:srgbClr val="000000"/>
                </a:solidFill>
                <a:latin typeface="Alice" pitchFamily="34" charset="0"/>
                <a:ea typeface="Alice" pitchFamily="34" charset="-122"/>
                <a:cs typeface="Alice" pitchFamily="34" charset="-120"/>
              </a:rPr>
              <a:t>Online Appointment Booking System</a:t>
            </a:r>
            <a:endParaRPr lang="en-US" sz="3000" dirty="0"/>
          </a:p>
        </p:txBody>
      </p:sp>
      <p:sp>
        <p:nvSpPr>
          <p:cNvPr id="6" name="Text 3"/>
          <p:cNvSpPr/>
          <p:nvPr/>
        </p:nvSpPr>
        <p:spPr>
          <a:xfrm>
            <a:off x="771644" y="2491026"/>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Description</a:t>
            </a:r>
            <a:endParaRPr lang="en-US" sz="1850" dirty="0"/>
          </a:p>
        </p:txBody>
      </p:sp>
      <p:sp>
        <p:nvSpPr>
          <p:cNvPr id="7" name="Text 4"/>
          <p:cNvSpPr/>
          <p:nvPr/>
        </p:nvSpPr>
        <p:spPr>
          <a:xfrm>
            <a:off x="771644" y="2985373"/>
            <a:ext cx="6308288" cy="185166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The system shall enable patients to view available appointment slots across multiple dentists and clinics, filtered by date, location, specialisation, and urgency level. The booking interface displays real-time availability, estimated wait times, and dentist profiles. Patients receive instant confirmation with calendar integration and the ability to modify or cancel appointments with appropriate notice periods.</a:t>
            </a:r>
            <a:endParaRPr lang="en-US" sz="1500" dirty="0"/>
          </a:p>
        </p:txBody>
      </p:sp>
      <p:sp>
        <p:nvSpPr>
          <p:cNvPr id="8" name="Text 5"/>
          <p:cNvSpPr/>
          <p:nvPr/>
        </p:nvSpPr>
        <p:spPr>
          <a:xfrm>
            <a:off x="771644" y="5029914"/>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Rationale</a:t>
            </a:r>
            <a:endParaRPr lang="en-US" sz="1850" dirty="0"/>
          </a:p>
        </p:txBody>
      </p:sp>
      <p:sp>
        <p:nvSpPr>
          <p:cNvPr id="9" name="Text 6"/>
          <p:cNvSpPr/>
          <p:nvPr/>
        </p:nvSpPr>
        <p:spPr>
          <a:xfrm>
            <a:off x="771644" y="5524262"/>
            <a:ext cx="6308288" cy="154305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Streamlined appointment booking reduces administrative overhead, eliminates phone tag, and empowers patients to choose convenient time slots. Real-time availability prevents double-booking conflicts. Integration with the risk calculator ensures urgent cases receive prioritised scheduling, improving patient outcomes and satisfaction.</a:t>
            </a:r>
            <a:endParaRPr lang="en-US" sz="1500" dirty="0"/>
          </a:p>
        </p:txBody>
      </p:sp>
      <p:sp>
        <p:nvSpPr>
          <p:cNvPr id="10" name="Text 7"/>
          <p:cNvSpPr/>
          <p:nvPr/>
        </p:nvSpPr>
        <p:spPr>
          <a:xfrm>
            <a:off x="7558088" y="2491026"/>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Dependencies</a:t>
            </a:r>
            <a:endParaRPr lang="en-US" sz="1850" dirty="0"/>
          </a:p>
        </p:txBody>
      </p:sp>
      <p:sp>
        <p:nvSpPr>
          <p:cNvPr id="11" name="Text 8"/>
          <p:cNvSpPr/>
          <p:nvPr/>
        </p:nvSpPr>
        <p:spPr>
          <a:xfrm>
            <a:off x="7558088" y="2985373"/>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Dentist availability management system</a:t>
            </a:r>
            <a:endParaRPr lang="en-US" sz="1500" dirty="0"/>
          </a:p>
        </p:txBody>
      </p:sp>
      <p:sp>
        <p:nvSpPr>
          <p:cNvPr id="12" name="Text 9"/>
          <p:cNvSpPr/>
          <p:nvPr/>
        </p:nvSpPr>
        <p:spPr>
          <a:xfrm>
            <a:off x="7558088" y="3361492"/>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Risk score calculation (FR03)</a:t>
            </a:r>
            <a:endParaRPr lang="en-US" sz="1500" dirty="0"/>
          </a:p>
        </p:txBody>
      </p:sp>
      <p:sp>
        <p:nvSpPr>
          <p:cNvPr id="13" name="Text 10"/>
          <p:cNvSpPr/>
          <p:nvPr/>
        </p:nvSpPr>
        <p:spPr>
          <a:xfrm>
            <a:off x="7558088" y="3737610"/>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Scheduling algorithm engine</a:t>
            </a:r>
            <a:endParaRPr lang="en-US" sz="1500" dirty="0"/>
          </a:p>
        </p:txBody>
      </p:sp>
      <p:sp>
        <p:nvSpPr>
          <p:cNvPr id="14" name="Text 11"/>
          <p:cNvSpPr/>
          <p:nvPr/>
        </p:nvSpPr>
        <p:spPr>
          <a:xfrm>
            <a:off x="7558088" y="4113728"/>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Calendar integration APIs</a:t>
            </a:r>
            <a:endParaRPr lang="en-US" sz="1500" dirty="0"/>
          </a:p>
        </p:txBody>
      </p:sp>
      <p:sp>
        <p:nvSpPr>
          <p:cNvPr id="15" name="Text 12"/>
          <p:cNvSpPr/>
          <p:nvPr/>
        </p:nvSpPr>
        <p:spPr>
          <a:xfrm>
            <a:off x="7558088" y="4489847"/>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Notification system (FR08)</a:t>
            </a:r>
            <a:endParaRPr lang="en-US" sz="1500" dirty="0"/>
          </a:p>
        </p:txBody>
      </p:sp>
      <p:sp>
        <p:nvSpPr>
          <p:cNvPr id="16" name="Text 13"/>
          <p:cNvSpPr/>
          <p:nvPr/>
        </p:nvSpPr>
        <p:spPr>
          <a:xfrm>
            <a:off x="7558088" y="4991338"/>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Acceptance Scenarios</a:t>
            </a:r>
            <a:endParaRPr lang="en-US" sz="1850" dirty="0"/>
          </a:p>
        </p:txBody>
      </p:sp>
      <p:sp>
        <p:nvSpPr>
          <p:cNvPr id="17" name="Text 14"/>
          <p:cNvSpPr/>
          <p:nvPr/>
        </p:nvSpPr>
        <p:spPr>
          <a:xfrm>
            <a:off x="7558088" y="5485686"/>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1:</a:t>
            </a:r>
            <a:r>
              <a:rPr lang="en-US" sz="1500" dirty="0">
                <a:solidFill>
                  <a:srgbClr val="2C2821"/>
                </a:solidFill>
                <a:latin typeface="Lora" pitchFamily="34" charset="0"/>
                <a:ea typeface="Lora" pitchFamily="34" charset="-122"/>
                <a:cs typeface="Lora" pitchFamily="34" charset="-120"/>
              </a:rPr>
              <a:t> Patient with High risk score sees priority slots within next 24 hours</a:t>
            </a:r>
            <a:endParaRPr lang="en-US" sz="1500" dirty="0"/>
          </a:p>
        </p:txBody>
      </p:sp>
      <p:sp>
        <p:nvSpPr>
          <p:cNvPr id="18" name="Text 15"/>
          <p:cNvSpPr/>
          <p:nvPr/>
        </p:nvSpPr>
        <p:spPr>
          <a:xfrm>
            <a:off x="7558088" y="6170414"/>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2:</a:t>
            </a:r>
            <a:r>
              <a:rPr lang="en-US" sz="1500" dirty="0">
                <a:solidFill>
                  <a:srgbClr val="2C2821"/>
                </a:solidFill>
                <a:latin typeface="Lora" pitchFamily="34" charset="0"/>
                <a:ea typeface="Lora" pitchFamily="34" charset="-122"/>
                <a:cs typeface="Lora" pitchFamily="34" charset="-120"/>
              </a:rPr>
              <a:t> System prevents booking conflicts by locking slots during selection process</a:t>
            </a:r>
            <a:endParaRPr lang="en-US" sz="1500" dirty="0"/>
          </a:p>
        </p:txBody>
      </p:sp>
      <p:sp>
        <p:nvSpPr>
          <p:cNvPr id="19" name="Text 16"/>
          <p:cNvSpPr/>
          <p:nvPr/>
        </p:nvSpPr>
        <p:spPr>
          <a:xfrm>
            <a:off x="7558088" y="6855143"/>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3:</a:t>
            </a:r>
            <a:r>
              <a:rPr lang="en-US" sz="1500" dirty="0">
                <a:solidFill>
                  <a:srgbClr val="2C2821"/>
                </a:solidFill>
                <a:latin typeface="Lora" pitchFamily="34" charset="0"/>
                <a:ea typeface="Lora" pitchFamily="34" charset="-122"/>
                <a:cs typeface="Lora" pitchFamily="34" charset="-120"/>
              </a:rPr>
              <a:t> Appointment confirmation email includes clinic address, dentist details, and preparation instructions</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71644" y="530543"/>
            <a:ext cx="13087112" cy="1391364"/>
          </a:xfrm>
          <a:prstGeom prst="roundRect">
            <a:avLst>
              <a:gd name="adj" fmla="val 2080"/>
            </a:avLst>
          </a:prstGeom>
          <a:solidFill>
            <a:srgbClr val="C3EED6"/>
          </a:solidFill>
          <a:ln/>
        </p:spPr>
        <p:txBody>
          <a:bodyPr/>
          <a:lstStyle/>
          <a:p>
            <a:endParaRPr lang="en-GB"/>
          </a:p>
        </p:txBody>
      </p:sp>
      <p:pic>
        <p:nvPicPr>
          <p:cNvPr id="3" name="Image 0" descr="preencoded.png"/>
          <p:cNvPicPr>
            <a:picLocks noChangeAspect="1"/>
          </p:cNvPicPr>
          <p:nvPr/>
        </p:nvPicPr>
        <p:blipFill>
          <a:blip r:embed="rId3"/>
          <a:stretch>
            <a:fillRect/>
          </a:stretch>
        </p:blipFill>
        <p:spPr>
          <a:xfrm>
            <a:off x="964525" y="789265"/>
            <a:ext cx="301347" cy="241102"/>
          </a:xfrm>
          <a:prstGeom prst="rect">
            <a:avLst/>
          </a:prstGeom>
        </p:spPr>
      </p:pic>
      <p:sp>
        <p:nvSpPr>
          <p:cNvPr id="4" name="Text 1"/>
          <p:cNvSpPr/>
          <p:nvPr/>
        </p:nvSpPr>
        <p:spPr>
          <a:xfrm>
            <a:off x="1458754" y="771644"/>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Alice" pitchFamily="34" charset="0"/>
                <a:ea typeface="Alice" pitchFamily="34" charset="-122"/>
                <a:cs typeface="Alice" pitchFamily="34" charset="-120"/>
              </a:rPr>
              <a:t>FR06</a:t>
            </a:r>
            <a:endParaRPr lang="en-US" sz="1850" dirty="0"/>
          </a:p>
        </p:txBody>
      </p:sp>
      <p:sp>
        <p:nvSpPr>
          <p:cNvPr id="5" name="Text 2"/>
          <p:cNvSpPr/>
          <p:nvPr/>
        </p:nvSpPr>
        <p:spPr>
          <a:xfrm>
            <a:off x="1458754" y="1150263"/>
            <a:ext cx="4907756" cy="482322"/>
          </a:xfrm>
          <a:prstGeom prst="rect">
            <a:avLst/>
          </a:prstGeom>
          <a:noFill/>
          <a:ln/>
        </p:spPr>
        <p:txBody>
          <a:bodyPr wrap="none" lIns="0" tIns="0" rIns="0" bIns="0" rtlCol="0" anchor="t"/>
          <a:lstStyle/>
          <a:p>
            <a:pPr marL="0" indent="0" algn="l">
              <a:lnSpc>
                <a:spcPts val="3750"/>
              </a:lnSpc>
              <a:buNone/>
            </a:pPr>
            <a:r>
              <a:rPr lang="en-US" sz="3000" dirty="0">
                <a:solidFill>
                  <a:srgbClr val="000000"/>
                </a:solidFill>
                <a:latin typeface="Alice" pitchFamily="34" charset="0"/>
                <a:ea typeface="Alice" pitchFamily="34" charset="-122"/>
                <a:cs typeface="Alice" pitchFamily="34" charset="-120"/>
              </a:rPr>
              <a:t>Video Consultation Platform</a:t>
            </a:r>
            <a:endParaRPr lang="en-US" sz="3000" dirty="0"/>
          </a:p>
        </p:txBody>
      </p:sp>
      <p:sp>
        <p:nvSpPr>
          <p:cNvPr id="6" name="Text 3"/>
          <p:cNvSpPr/>
          <p:nvPr/>
        </p:nvSpPr>
        <p:spPr>
          <a:xfrm>
            <a:off x="771644" y="233183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Description</a:t>
            </a:r>
            <a:endParaRPr lang="en-US" sz="1850" dirty="0"/>
          </a:p>
        </p:txBody>
      </p:sp>
      <p:sp>
        <p:nvSpPr>
          <p:cNvPr id="7" name="Text 4"/>
          <p:cNvSpPr/>
          <p:nvPr/>
        </p:nvSpPr>
        <p:spPr>
          <a:xfrm>
            <a:off x="771644" y="2826187"/>
            <a:ext cx="6308288" cy="216027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The system shall provide an integrated video consultation platform supporting high-definition video, secure audio, screen sharing, and real-time chat. Dentists can visually assess conditions, provide preliminary advice, and determine if in-person visits are necessary. The platform includes recording capabilities (with consent) for documentation purposes and supports up to 4 participants for multi-disciplinary consultations.</a:t>
            </a:r>
            <a:endParaRPr lang="en-US" sz="1500" dirty="0"/>
          </a:p>
        </p:txBody>
      </p:sp>
      <p:sp>
        <p:nvSpPr>
          <p:cNvPr id="8" name="Text 5"/>
          <p:cNvSpPr/>
          <p:nvPr/>
        </p:nvSpPr>
        <p:spPr>
          <a:xfrm>
            <a:off x="771644" y="5179338"/>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Rationale</a:t>
            </a:r>
            <a:endParaRPr lang="en-US" sz="1850" dirty="0"/>
          </a:p>
        </p:txBody>
      </p:sp>
      <p:sp>
        <p:nvSpPr>
          <p:cNvPr id="9" name="Text 6"/>
          <p:cNvSpPr/>
          <p:nvPr/>
        </p:nvSpPr>
        <p:spPr>
          <a:xfrm>
            <a:off x="771644" y="5673685"/>
            <a:ext cx="6308288" cy="185166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Remote consultations expand access to dental care, particularly for patients in rural areas or with mobility limitations. Virtual triage reduces unnecessary clinic visits, optimises dentist time, and provides patients with professional guidance without travel costs. Video documentation creates valuable records for treatment planning and follow-up care.</a:t>
            </a:r>
            <a:endParaRPr lang="en-US" sz="1500" dirty="0"/>
          </a:p>
        </p:txBody>
      </p:sp>
      <p:sp>
        <p:nvSpPr>
          <p:cNvPr id="10" name="Text 7"/>
          <p:cNvSpPr/>
          <p:nvPr/>
        </p:nvSpPr>
        <p:spPr>
          <a:xfrm>
            <a:off x="7558088" y="233183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Dependencies</a:t>
            </a:r>
            <a:endParaRPr lang="en-US" sz="1850" dirty="0"/>
          </a:p>
        </p:txBody>
      </p:sp>
      <p:sp>
        <p:nvSpPr>
          <p:cNvPr id="11" name="Text 8"/>
          <p:cNvSpPr/>
          <p:nvPr/>
        </p:nvSpPr>
        <p:spPr>
          <a:xfrm>
            <a:off x="7558088" y="2826187"/>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Appointment booking system (FR05)</a:t>
            </a:r>
            <a:endParaRPr lang="en-US" sz="1500" dirty="0"/>
          </a:p>
        </p:txBody>
      </p:sp>
      <p:sp>
        <p:nvSpPr>
          <p:cNvPr id="12" name="Text 9"/>
          <p:cNvSpPr/>
          <p:nvPr/>
        </p:nvSpPr>
        <p:spPr>
          <a:xfrm>
            <a:off x="7558088" y="3202305"/>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Secure authentication (FR02)</a:t>
            </a:r>
            <a:endParaRPr lang="en-US" sz="1500" dirty="0"/>
          </a:p>
        </p:txBody>
      </p:sp>
      <p:sp>
        <p:nvSpPr>
          <p:cNvPr id="13" name="Text 10"/>
          <p:cNvSpPr/>
          <p:nvPr/>
        </p:nvSpPr>
        <p:spPr>
          <a:xfrm>
            <a:off x="7558088" y="3578423"/>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High-bandwidth infrastructure</a:t>
            </a:r>
            <a:endParaRPr lang="en-US" sz="1500" dirty="0"/>
          </a:p>
        </p:txBody>
      </p:sp>
      <p:sp>
        <p:nvSpPr>
          <p:cNvPr id="14" name="Text 11"/>
          <p:cNvSpPr/>
          <p:nvPr/>
        </p:nvSpPr>
        <p:spPr>
          <a:xfrm>
            <a:off x="7558088" y="3954542"/>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HIPAA-compliant video service</a:t>
            </a:r>
            <a:endParaRPr lang="en-US" sz="1500" dirty="0"/>
          </a:p>
        </p:txBody>
      </p:sp>
      <p:sp>
        <p:nvSpPr>
          <p:cNvPr id="15" name="Text 12"/>
          <p:cNvSpPr/>
          <p:nvPr/>
        </p:nvSpPr>
        <p:spPr>
          <a:xfrm>
            <a:off x="7558088" y="4330660"/>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Patient consent management</a:t>
            </a:r>
            <a:endParaRPr lang="en-US" sz="1500" dirty="0"/>
          </a:p>
        </p:txBody>
      </p:sp>
      <p:sp>
        <p:nvSpPr>
          <p:cNvPr id="16" name="Text 13"/>
          <p:cNvSpPr/>
          <p:nvPr/>
        </p:nvSpPr>
        <p:spPr>
          <a:xfrm>
            <a:off x="7558088" y="4832152"/>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Acceptance Scenarios</a:t>
            </a:r>
            <a:endParaRPr lang="en-US" sz="1850" dirty="0"/>
          </a:p>
        </p:txBody>
      </p:sp>
      <p:sp>
        <p:nvSpPr>
          <p:cNvPr id="17" name="Text 14"/>
          <p:cNvSpPr/>
          <p:nvPr/>
        </p:nvSpPr>
        <p:spPr>
          <a:xfrm>
            <a:off x="7558088" y="5326499"/>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1:</a:t>
            </a:r>
            <a:r>
              <a:rPr lang="en-US" sz="1500" dirty="0">
                <a:solidFill>
                  <a:srgbClr val="2C2821"/>
                </a:solidFill>
                <a:latin typeface="Lora" pitchFamily="34" charset="0"/>
                <a:ea typeface="Lora" pitchFamily="34" charset="-122"/>
                <a:cs typeface="Lora" pitchFamily="34" charset="-120"/>
              </a:rPr>
              <a:t> Patient joins consultation 5 minutes early and enters virtual waiting room</a:t>
            </a:r>
            <a:endParaRPr lang="en-US" sz="1500" dirty="0"/>
          </a:p>
        </p:txBody>
      </p:sp>
      <p:sp>
        <p:nvSpPr>
          <p:cNvPr id="18" name="Text 15"/>
          <p:cNvSpPr/>
          <p:nvPr/>
        </p:nvSpPr>
        <p:spPr>
          <a:xfrm>
            <a:off x="7558088" y="6011228"/>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2:</a:t>
            </a:r>
            <a:r>
              <a:rPr lang="en-US" sz="1500" dirty="0">
                <a:solidFill>
                  <a:srgbClr val="2C2821"/>
                </a:solidFill>
                <a:latin typeface="Lora" pitchFamily="34" charset="0"/>
                <a:ea typeface="Lora" pitchFamily="34" charset="-122"/>
                <a:cs typeface="Lora" pitchFamily="34" charset="-120"/>
              </a:rPr>
              <a:t> Video quality automatically adjusts based on available bandwidth without disconnection</a:t>
            </a:r>
            <a:endParaRPr lang="en-US" sz="1500" dirty="0"/>
          </a:p>
        </p:txBody>
      </p:sp>
      <p:sp>
        <p:nvSpPr>
          <p:cNvPr id="19" name="Text 16"/>
          <p:cNvSpPr/>
          <p:nvPr/>
        </p:nvSpPr>
        <p:spPr>
          <a:xfrm>
            <a:off x="7558088" y="6695956"/>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3:</a:t>
            </a:r>
            <a:r>
              <a:rPr lang="en-US" sz="1500" dirty="0">
                <a:solidFill>
                  <a:srgbClr val="2C2821"/>
                </a:solidFill>
                <a:latin typeface="Lora" pitchFamily="34" charset="0"/>
                <a:ea typeface="Lora" pitchFamily="34" charset="-122"/>
                <a:cs typeface="Lora" pitchFamily="34" charset="-120"/>
              </a:rPr>
              <a:t> Consultation recording is encrypted and stored in patient record with audit trail</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71644" y="530543"/>
            <a:ext cx="13087112" cy="1391364"/>
          </a:xfrm>
          <a:prstGeom prst="roundRect">
            <a:avLst>
              <a:gd name="adj" fmla="val 2080"/>
            </a:avLst>
          </a:prstGeom>
          <a:solidFill>
            <a:srgbClr val="C3EED6"/>
          </a:solidFill>
          <a:ln/>
        </p:spPr>
        <p:txBody>
          <a:bodyPr/>
          <a:lstStyle/>
          <a:p>
            <a:endParaRPr lang="en-GB"/>
          </a:p>
        </p:txBody>
      </p:sp>
      <p:pic>
        <p:nvPicPr>
          <p:cNvPr id="3" name="Image 0" descr="preencoded.png"/>
          <p:cNvPicPr>
            <a:picLocks noChangeAspect="1"/>
          </p:cNvPicPr>
          <p:nvPr/>
        </p:nvPicPr>
        <p:blipFill>
          <a:blip r:embed="rId3"/>
          <a:stretch>
            <a:fillRect/>
          </a:stretch>
        </p:blipFill>
        <p:spPr>
          <a:xfrm>
            <a:off x="964525" y="789265"/>
            <a:ext cx="301347" cy="241102"/>
          </a:xfrm>
          <a:prstGeom prst="rect">
            <a:avLst/>
          </a:prstGeom>
        </p:spPr>
      </p:pic>
      <p:sp>
        <p:nvSpPr>
          <p:cNvPr id="4" name="Text 1"/>
          <p:cNvSpPr/>
          <p:nvPr/>
        </p:nvSpPr>
        <p:spPr>
          <a:xfrm>
            <a:off x="1458754" y="771644"/>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Alice" pitchFamily="34" charset="0"/>
                <a:ea typeface="Alice" pitchFamily="34" charset="-122"/>
                <a:cs typeface="Alice" pitchFamily="34" charset="-120"/>
              </a:rPr>
              <a:t>FR07</a:t>
            </a:r>
            <a:endParaRPr lang="en-US" sz="1850" dirty="0"/>
          </a:p>
        </p:txBody>
      </p:sp>
      <p:sp>
        <p:nvSpPr>
          <p:cNvPr id="5" name="Text 2"/>
          <p:cNvSpPr/>
          <p:nvPr/>
        </p:nvSpPr>
        <p:spPr>
          <a:xfrm>
            <a:off x="1458754" y="1150263"/>
            <a:ext cx="8177451" cy="482322"/>
          </a:xfrm>
          <a:prstGeom prst="rect">
            <a:avLst/>
          </a:prstGeom>
          <a:noFill/>
          <a:ln/>
        </p:spPr>
        <p:txBody>
          <a:bodyPr wrap="none" lIns="0" tIns="0" rIns="0" bIns="0" rtlCol="0" anchor="t"/>
          <a:lstStyle/>
          <a:p>
            <a:pPr marL="0" indent="0" algn="l">
              <a:lnSpc>
                <a:spcPts val="3750"/>
              </a:lnSpc>
              <a:buNone/>
            </a:pPr>
            <a:r>
              <a:rPr lang="en-US" sz="3000" dirty="0">
                <a:solidFill>
                  <a:srgbClr val="000000"/>
                </a:solidFill>
                <a:latin typeface="Alice" pitchFamily="34" charset="0"/>
                <a:ea typeface="Alice" pitchFamily="34" charset="-122"/>
                <a:cs typeface="Alice" pitchFamily="34" charset="-120"/>
              </a:rPr>
              <a:t>Digital Prescription Generation &amp; Management</a:t>
            </a:r>
            <a:endParaRPr lang="en-US" sz="3000" dirty="0"/>
          </a:p>
        </p:txBody>
      </p:sp>
      <p:sp>
        <p:nvSpPr>
          <p:cNvPr id="6" name="Text 3"/>
          <p:cNvSpPr/>
          <p:nvPr/>
        </p:nvSpPr>
        <p:spPr>
          <a:xfrm>
            <a:off x="771644" y="233183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Description</a:t>
            </a:r>
            <a:endParaRPr lang="en-US" sz="1850" dirty="0"/>
          </a:p>
        </p:txBody>
      </p:sp>
      <p:sp>
        <p:nvSpPr>
          <p:cNvPr id="7" name="Text 4"/>
          <p:cNvSpPr/>
          <p:nvPr/>
        </p:nvSpPr>
        <p:spPr>
          <a:xfrm>
            <a:off x="771644" y="2826187"/>
            <a:ext cx="6308288" cy="216027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The system shall enable dentists to create, sign, and transmit digital prescriptions directly from the consultation interface. Prescriptions include medication details, dosage instructions, duration, and potential side effects. The platform checks for drug interactions against patient medical history and provides electronic transmission to selected pharmacies. Patients can view prescription history and set medication reminders.</a:t>
            </a:r>
            <a:endParaRPr lang="en-US" sz="1500" dirty="0"/>
          </a:p>
        </p:txBody>
      </p:sp>
      <p:sp>
        <p:nvSpPr>
          <p:cNvPr id="8" name="Text 5"/>
          <p:cNvSpPr/>
          <p:nvPr/>
        </p:nvSpPr>
        <p:spPr>
          <a:xfrm>
            <a:off x="771644" y="5179338"/>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Rationale</a:t>
            </a:r>
            <a:endParaRPr lang="en-US" sz="1850" dirty="0"/>
          </a:p>
        </p:txBody>
      </p:sp>
      <p:sp>
        <p:nvSpPr>
          <p:cNvPr id="9" name="Text 6"/>
          <p:cNvSpPr/>
          <p:nvPr/>
        </p:nvSpPr>
        <p:spPr>
          <a:xfrm>
            <a:off x="771644" y="5673685"/>
            <a:ext cx="6308288" cy="185166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Digital prescriptions eliminate transcription errors from illegible handwriting, prevent medication conflicts through automated checks, and streamline pharmacy workflows. Electronic transmission reduces patient wait times and ensures accurate medication dispensing. Prescription history provides valuable data for continuity of care and treatment effectiveness analysis.</a:t>
            </a:r>
            <a:endParaRPr lang="en-US" sz="1500" dirty="0"/>
          </a:p>
        </p:txBody>
      </p:sp>
      <p:sp>
        <p:nvSpPr>
          <p:cNvPr id="10" name="Text 7"/>
          <p:cNvSpPr/>
          <p:nvPr/>
        </p:nvSpPr>
        <p:spPr>
          <a:xfrm>
            <a:off x="7558088" y="233183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Dependencies</a:t>
            </a:r>
            <a:endParaRPr lang="en-US" sz="1850" dirty="0"/>
          </a:p>
        </p:txBody>
      </p:sp>
      <p:sp>
        <p:nvSpPr>
          <p:cNvPr id="11" name="Text 8"/>
          <p:cNvSpPr/>
          <p:nvPr/>
        </p:nvSpPr>
        <p:spPr>
          <a:xfrm>
            <a:off x="7558088" y="2826187"/>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Video consultation platform (FR06)</a:t>
            </a:r>
            <a:endParaRPr lang="en-US" sz="1500" dirty="0"/>
          </a:p>
        </p:txBody>
      </p:sp>
      <p:sp>
        <p:nvSpPr>
          <p:cNvPr id="12" name="Text 9"/>
          <p:cNvSpPr/>
          <p:nvPr/>
        </p:nvSpPr>
        <p:spPr>
          <a:xfrm>
            <a:off x="7558088" y="3202305"/>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User medical history (FR01)</a:t>
            </a:r>
            <a:endParaRPr lang="en-US" sz="1500" dirty="0"/>
          </a:p>
        </p:txBody>
      </p:sp>
      <p:sp>
        <p:nvSpPr>
          <p:cNvPr id="13" name="Text 10"/>
          <p:cNvSpPr/>
          <p:nvPr/>
        </p:nvSpPr>
        <p:spPr>
          <a:xfrm>
            <a:off x="7558088" y="3578423"/>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Drug interaction database</a:t>
            </a:r>
            <a:endParaRPr lang="en-US" sz="1500" dirty="0"/>
          </a:p>
        </p:txBody>
      </p:sp>
      <p:sp>
        <p:nvSpPr>
          <p:cNvPr id="14" name="Text 11"/>
          <p:cNvSpPr/>
          <p:nvPr/>
        </p:nvSpPr>
        <p:spPr>
          <a:xfrm>
            <a:off x="7558088" y="3954542"/>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Electronic signature validation</a:t>
            </a:r>
            <a:endParaRPr lang="en-US" sz="1500" dirty="0"/>
          </a:p>
        </p:txBody>
      </p:sp>
      <p:sp>
        <p:nvSpPr>
          <p:cNvPr id="15" name="Text 12"/>
          <p:cNvSpPr/>
          <p:nvPr/>
        </p:nvSpPr>
        <p:spPr>
          <a:xfrm>
            <a:off x="7558088" y="4330660"/>
            <a:ext cx="630828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821"/>
                </a:solidFill>
                <a:latin typeface="Lora" pitchFamily="34" charset="0"/>
                <a:ea typeface="Lora" pitchFamily="34" charset="-122"/>
                <a:cs typeface="Lora" pitchFamily="34" charset="-120"/>
              </a:rPr>
              <a:t>Pharmacy integration APIs</a:t>
            </a:r>
            <a:endParaRPr lang="en-US" sz="1500" dirty="0"/>
          </a:p>
        </p:txBody>
      </p:sp>
      <p:sp>
        <p:nvSpPr>
          <p:cNvPr id="16" name="Text 13"/>
          <p:cNvSpPr/>
          <p:nvPr/>
        </p:nvSpPr>
        <p:spPr>
          <a:xfrm>
            <a:off x="7558088" y="4832152"/>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Acceptance Scenarios</a:t>
            </a:r>
            <a:endParaRPr lang="en-US" sz="1850" dirty="0"/>
          </a:p>
        </p:txBody>
      </p:sp>
      <p:sp>
        <p:nvSpPr>
          <p:cNvPr id="17" name="Text 14"/>
          <p:cNvSpPr/>
          <p:nvPr/>
        </p:nvSpPr>
        <p:spPr>
          <a:xfrm>
            <a:off x="7558088" y="5326499"/>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1:</a:t>
            </a:r>
            <a:r>
              <a:rPr lang="en-US" sz="1500" dirty="0">
                <a:solidFill>
                  <a:srgbClr val="2C2821"/>
                </a:solidFill>
                <a:latin typeface="Lora" pitchFamily="34" charset="0"/>
                <a:ea typeface="Lora" pitchFamily="34" charset="-122"/>
                <a:cs typeface="Lora" pitchFamily="34" charset="-120"/>
              </a:rPr>
              <a:t> Dentist prescribes antibiotics and system alerts about patient penicillin allergy</a:t>
            </a:r>
            <a:endParaRPr lang="en-US" sz="1500" dirty="0"/>
          </a:p>
        </p:txBody>
      </p:sp>
      <p:sp>
        <p:nvSpPr>
          <p:cNvPr id="18" name="Text 15"/>
          <p:cNvSpPr/>
          <p:nvPr/>
        </p:nvSpPr>
        <p:spPr>
          <a:xfrm>
            <a:off x="7558088" y="6011228"/>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2:</a:t>
            </a:r>
            <a:r>
              <a:rPr lang="en-US" sz="1500" dirty="0">
                <a:solidFill>
                  <a:srgbClr val="2C2821"/>
                </a:solidFill>
                <a:latin typeface="Lora" pitchFamily="34" charset="0"/>
                <a:ea typeface="Lora" pitchFamily="34" charset="-122"/>
                <a:cs typeface="Lora" pitchFamily="34" charset="-120"/>
              </a:rPr>
              <a:t> Prescription transmits to pharmacy within 5 minutes of dentist signature</a:t>
            </a:r>
            <a:endParaRPr lang="en-US" sz="1500" dirty="0"/>
          </a:p>
        </p:txBody>
      </p:sp>
      <p:sp>
        <p:nvSpPr>
          <p:cNvPr id="19" name="Text 16"/>
          <p:cNvSpPr/>
          <p:nvPr/>
        </p:nvSpPr>
        <p:spPr>
          <a:xfrm>
            <a:off x="7558088" y="6695956"/>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3:</a:t>
            </a:r>
            <a:r>
              <a:rPr lang="en-US" sz="1500" dirty="0">
                <a:solidFill>
                  <a:srgbClr val="2C2821"/>
                </a:solidFill>
                <a:latin typeface="Lora" pitchFamily="34" charset="0"/>
                <a:ea typeface="Lora" pitchFamily="34" charset="-122"/>
                <a:cs typeface="Lora" pitchFamily="34" charset="-120"/>
              </a:rPr>
              <a:t> Patient receives mobile notification with medication instructions and pickup details</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2232" y="489704"/>
            <a:ext cx="8016835" cy="556379"/>
          </a:xfrm>
          <a:prstGeom prst="rect">
            <a:avLst/>
          </a:prstGeom>
          <a:noFill/>
          <a:ln/>
        </p:spPr>
        <p:txBody>
          <a:bodyPr wrap="none" lIns="0" tIns="0" rIns="0" bIns="0" rtlCol="0" anchor="t"/>
          <a:lstStyle/>
          <a:p>
            <a:pPr marL="0" indent="0" algn="l">
              <a:lnSpc>
                <a:spcPts val="4350"/>
              </a:lnSpc>
              <a:buNone/>
            </a:pPr>
            <a:r>
              <a:rPr lang="en-US" sz="3500" dirty="0">
                <a:solidFill>
                  <a:srgbClr val="233E32"/>
                </a:solidFill>
                <a:latin typeface="Alice" pitchFamily="34" charset="0"/>
                <a:ea typeface="Alice" pitchFamily="34" charset="-122"/>
                <a:cs typeface="Alice" pitchFamily="34" charset="-120"/>
              </a:rPr>
              <a:t>Non-Functional Requirements Overview</a:t>
            </a:r>
            <a:endParaRPr lang="en-US" sz="3500" dirty="0"/>
          </a:p>
        </p:txBody>
      </p:sp>
      <p:sp>
        <p:nvSpPr>
          <p:cNvPr id="3" name="Text 1"/>
          <p:cNvSpPr/>
          <p:nvPr/>
        </p:nvSpPr>
        <p:spPr>
          <a:xfrm>
            <a:off x="712232" y="1402199"/>
            <a:ext cx="13205936" cy="569833"/>
          </a:xfrm>
          <a:prstGeom prst="rect">
            <a:avLst/>
          </a:prstGeom>
          <a:noFill/>
          <a:ln/>
        </p:spPr>
        <p:txBody>
          <a:bodyPr wrap="square" lIns="0" tIns="0" rIns="0" bIns="0" rtlCol="0" anchor="t"/>
          <a:lstStyle/>
          <a:p>
            <a:pPr marL="0" indent="0" algn="l">
              <a:lnSpc>
                <a:spcPts val="2200"/>
              </a:lnSpc>
              <a:buNone/>
            </a:pPr>
            <a:r>
              <a:rPr lang="en-US" sz="1400" dirty="0">
                <a:solidFill>
                  <a:srgbClr val="2C2821"/>
                </a:solidFill>
                <a:latin typeface="Lora" pitchFamily="34" charset="0"/>
                <a:ea typeface="Lora" pitchFamily="34" charset="-122"/>
                <a:cs typeface="Lora" pitchFamily="34" charset="-120"/>
              </a:rPr>
              <a:t>Non-functional requirements define the quality attributes, performance characteristics, and constraints that ensure the E-Dentist system delivers a reliable, secure, and user-friendly experience. These requirements are critical for system success and user adoption.</a:t>
            </a:r>
            <a:endParaRPr lang="en-US" sz="1400" dirty="0"/>
          </a:p>
        </p:txBody>
      </p:sp>
      <p:sp>
        <p:nvSpPr>
          <p:cNvPr id="4" name="Shape 2"/>
          <p:cNvSpPr/>
          <p:nvPr/>
        </p:nvSpPr>
        <p:spPr>
          <a:xfrm>
            <a:off x="712232" y="2172295"/>
            <a:ext cx="6513909" cy="1738193"/>
          </a:xfrm>
          <a:prstGeom prst="roundRect">
            <a:avLst>
              <a:gd name="adj" fmla="val 1537"/>
            </a:avLst>
          </a:prstGeom>
          <a:solidFill>
            <a:srgbClr val="F0EDE6"/>
          </a:solidFill>
          <a:ln/>
        </p:spPr>
        <p:txBody>
          <a:bodyPr/>
          <a:lstStyle/>
          <a:p>
            <a:endParaRPr lang="en-GB"/>
          </a:p>
        </p:txBody>
      </p:sp>
      <p:sp>
        <p:nvSpPr>
          <p:cNvPr id="5" name="Shape 3"/>
          <p:cNvSpPr/>
          <p:nvPr/>
        </p:nvSpPr>
        <p:spPr>
          <a:xfrm>
            <a:off x="890230" y="2350294"/>
            <a:ext cx="534233" cy="534233"/>
          </a:xfrm>
          <a:prstGeom prst="roundRect">
            <a:avLst>
              <a:gd name="adj" fmla="val 17114416"/>
            </a:avLst>
          </a:prstGeom>
          <a:solidFill>
            <a:srgbClr val="1B5F39"/>
          </a:solidFill>
          <a:ln/>
        </p:spPr>
        <p:txBody>
          <a:bodyPr/>
          <a:lstStyle/>
          <a:p>
            <a:endParaRPr lang="en-GB"/>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153" y="2497098"/>
            <a:ext cx="240387" cy="240387"/>
          </a:xfrm>
          <a:prstGeom prst="rect">
            <a:avLst/>
          </a:prstGeom>
        </p:spPr>
      </p:pic>
      <p:sp>
        <p:nvSpPr>
          <p:cNvPr id="7" name="Text 4"/>
          <p:cNvSpPr/>
          <p:nvPr/>
        </p:nvSpPr>
        <p:spPr>
          <a:xfrm>
            <a:off x="890230" y="3062526"/>
            <a:ext cx="2225993" cy="278249"/>
          </a:xfrm>
          <a:prstGeom prst="rect">
            <a:avLst/>
          </a:prstGeom>
          <a:noFill/>
          <a:ln/>
        </p:spPr>
        <p:txBody>
          <a:bodyPr wrap="none" lIns="0" tIns="0" rIns="0" bIns="0" rtlCol="0" anchor="t"/>
          <a:lstStyle/>
          <a:p>
            <a:pPr marL="0" indent="0" algn="l">
              <a:lnSpc>
                <a:spcPts val="2150"/>
              </a:lnSpc>
              <a:buNone/>
            </a:pPr>
            <a:r>
              <a:rPr lang="en-US" sz="1750" dirty="0">
                <a:solidFill>
                  <a:srgbClr val="2C2821"/>
                </a:solidFill>
                <a:latin typeface="Alice" pitchFamily="34" charset="0"/>
                <a:ea typeface="Alice" pitchFamily="34" charset="-122"/>
                <a:cs typeface="Alice" pitchFamily="34" charset="-120"/>
              </a:rPr>
              <a:t>Performance</a:t>
            </a:r>
            <a:endParaRPr lang="en-US" sz="1750" dirty="0"/>
          </a:p>
        </p:txBody>
      </p:sp>
      <p:sp>
        <p:nvSpPr>
          <p:cNvPr id="8" name="Text 5"/>
          <p:cNvSpPr/>
          <p:nvPr/>
        </p:nvSpPr>
        <p:spPr>
          <a:xfrm>
            <a:off x="890230" y="3447574"/>
            <a:ext cx="6157913" cy="284917"/>
          </a:xfrm>
          <a:prstGeom prst="rect">
            <a:avLst/>
          </a:prstGeom>
          <a:noFill/>
          <a:ln/>
        </p:spPr>
        <p:txBody>
          <a:bodyPr wrap="none" lIns="0" tIns="0" rIns="0" bIns="0" rtlCol="0" anchor="t"/>
          <a:lstStyle/>
          <a:p>
            <a:pPr marL="0" indent="0" algn="l">
              <a:lnSpc>
                <a:spcPts val="2200"/>
              </a:lnSpc>
              <a:buNone/>
            </a:pPr>
            <a:r>
              <a:rPr lang="en-US" sz="1400" dirty="0">
                <a:solidFill>
                  <a:srgbClr val="2C2821"/>
                </a:solidFill>
                <a:latin typeface="Lora" pitchFamily="34" charset="0"/>
                <a:ea typeface="Lora" pitchFamily="34" charset="-122"/>
                <a:cs typeface="Lora" pitchFamily="34" charset="-120"/>
              </a:rPr>
              <a:t>Response times, throughput, and resource utilisation targets</a:t>
            </a:r>
            <a:endParaRPr lang="en-US" sz="1400" dirty="0"/>
          </a:p>
        </p:txBody>
      </p:sp>
      <p:sp>
        <p:nvSpPr>
          <p:cNvPr id="9" name="Shape 6"/>
          <p:cNvSpPr/>
          <p:nvPr/>
        </p:nvSpPr>
        <p:spPr>
          <a:xfrm>
            <a:off x="7404140" y="2172295"/>
            <a:ext cx="6514028" cy="1738193"/>
          </a:xfrm>
          <a:prstGeom prst="roundRect">
            <a:avLst>
              <a:gd name="adj" fmla="val 1537"/>
            </a:avLst>
          </a:prstGeom>
          <a:solidFill>
            <a:srgbClr val="F0EDE6"/>
          </a:solidFill>
          <a:ln/>
        </p:spPr>
        <p:txBody>
          <a:bodyPr/>
          <a:lstStyle/>
          <a:p>
            <a:endParaRPr lang="en-GB"/>
          </a:p>
        </p:txBody>
      </p:sp>
      <p:sp>
        <p:nvSpPr>
          <p:cNvPr id="10" name="Shape 7"/>
          <p:cNvSpPr/>
          <p:nvPr/>
        </p:nvSpPr>
        <p:spPr>
          <a:xfrm>
            <a:off x="7582138" y="2350294"/>
            <a:ext cx="534233" cy="534233"/>
          </a:xfrm>
          <a:prstGeom prst="roundRect">
            <a:avLst>
              <a:gd name="adj" fmla="val 17114416"/>
            </a:avLst>
          </a:prstGeom>
          <a:solidFill>
            <a:srgbClr val="1B5F39"/>
          </a:solidFill>
          <a:ln/>
        </p:spPr>
        <p:txBody>
          <a:bodyPr/>
          <a:lstStyle/>
          <a:p>
            <a:endParaRPr lang="en-GB"/>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9061" y="2497098"/>
            <a:ext cx="240387" cy="240387"/>
          </a:xfrm>
          <a:prstGeom prst="rect">
            <a:avLst/>
          </a:prstGeom>
        </p:spPr>
      </p:pic>
      <p:sp>
        <p:nvSpPr>
          <p:cNvPr id="12" name="Text 8"/>
          <p:cNvSpPr/>
          <p:nvPr/>
        </p:nvSpPr>
        <p:spPr>
          <a:xfrm>
            <a:off x="7582138" y="3062526"/>
            <a:ext cx="2225993" cy="278249"/>
          </a:xfrm>
          <a:prstGeom prst="rect">
            <a:avLst/>
          </a:prstGeom>
          <a:noFill/>
          <a:ln/>
        </p:spPr>
        <p:txBody>
          <a:bodyPr wrap="none" lIns="0" tIns="0" rIns="0" bIns="0" rtlCol="0" anchor="t"/>
          <a:lstStyle/>
          <a:p>
            <a:pPr marL="0" indent="0" algn="l">
              <a:lnSpc>
                <a:spcPts val="2150"/>
              </a:lnSpc>
              <a:buNone/>
            </a:pPr>
            <a:r>
              <a:rPr lang="en-US" sz="1750" dirty="0">
                <a:solidFill>
                  <a:srgbClr val="2C2821"/>
                </a:solidFill>
                <a:latin typeface="Alice" pitchFamily="34" charset="0"/>
                <a:ea typeface="Alice" pitchFamily="34" charset="-122"/>
                <a:cs typeface="Alice" pitchFamily="34" charset="-120"/>
              </a:rPr>
              <a:t>Security</a:t>
            </a:r>
            <a:endParaRPr lang="en-US" sz="1750" dirty="0"/>
          </a:p>
        </p:txBody>
      </p:sp>
      <p:sp>
        <p:nvSpPr>
          <p:cNvPr id="13" name="Text 9"/>
          <p:cNvSpPr/>
          <p:nvPr/>
        </p:nvSpPr>
        <p:spPr>
          <a:xfrm>
            <a:off x="7582138" y="3447574"/>
            <a:ext cx="6158032" cy="284917"/>
          </a:xfrm>
          <a:prstGeom prst="rect">
            <a:avLst/>
          </a:prstGeom>
          <a:noFill/>
          <a:ln/>
        </p:spPr>
        <p:txBody>
          <a:bodyPr wrap="none" lIns="0" tIns="0" rIns="0" bIns="0" rtlCol="0" anchor="t"/>
          <a:lstStyle/>
          <a:p>
            <a:pPr marL="0" indent="0" algn="l">
              <a:lnSpc>
                <a:spcPts val="2200"/>
              </a:lnSpc>
              <a:buNone/>
            </a:pPr>
            <a:r>
              <a:rPr lang="en-US" sz="1400" dirty="0">
                <a:solidFill>
                  <a:srgbClr val="2C2821"/>
                </a:solidFill>
                <a:latin typeface="Lora" pitchFamily="34" charset="0"/>
                <a:ea typeface="Lora" pitchFamily="34" charset="-122"/>
                <a:cs typeface="Lora" pitchFamily="34" charset="-120"/>
              </a:rPr>
              <a:t>Data protection, encryption, and access control measures</a:t>
            </a:r>
            <a:endParaRPr lang="en-US" sz="1400" dirty="0"/>
          </a:p>
        </p:txBody>
      </p:sp>
      <p:sp>
        <p:nvSpPr>
          <p:cNvPr id="14" name="Shape 10"/>
          <p:cNvSpPr/>
          <p:nvPr/>
        </p:nvSpPr>
        <p:spPr>
          <a:xfrm>
            <a:off x="712232" y="4088487"/>
            <a:ext cx="6513909" cy="1738193"/>
          </a:xfrm>
          <a:prstGeom prst="roundRect">
            <a:avLst>
              <a:gd name="adj" fmla="val 1537"/>
            </a:avLst>
          </a:prstGeom>
          <a:solidFill>
            <a:srgbClr val="F0EDE6"/>
          </a:solidFill>
          <a:ln/>
        </p:spPr>
        <p:txBody>
          <a:bodyPr/>
          <a:lstStyle/>
          <a:p>
            <a:endParaRPr lang="en-GB"/>
          </a:p>
        </p:txBody>
      </p:sp>
      <p:sp>
        <p:nvSpPr>
          <p:cNvPr id="15" name="Shape 11"/>
          <p:cNvSpPr/>
          <p:nvPr/>
        </p:nvSpPr>
        <p:spPr>
          <a:xfrm>
            <a:off x="890230" y="4266486"/>
            <a:ext cx="534233" cy="534233"/>
          </a:xfrm>
          <a:prstGeom prst="roundRect">
            <a:avLst>
              <a:gd name="adj" fmla="val 17114416"/>
            </a:avLst>
          </a:prstGeom>
          <a:solidFill>
            <a:srgbClr val="1B5F39"/>
          </a:solidFill>
          <a:ln/>
        </p:spPr>
        <p:txBody>
          <a:bodyPr/>
          <a:lstStyle/>
          <a:p>
            <a:endParaRPr lang="en-GB"/>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153" y="4413290"/>
            <a:ext cx="240387" cy="240387"/>
          </a:xfrm>
          <a:prstGeom prst="rect">
            <a:avLst/>
          </a:prstGeom>
        </p:spPr>
      </p:pic>
      <p:sp>
        <p:nvSpPr>
          <p:cNvPr id="17" name="Text 12"/>
          <p:cNvSpPr/>
          <p:nvPr/>
        </p:nvSpPr>
        <p:spPr>
          <a:xfrm>
            <a:off x="890230" y="4978717"/>
            <a:ext cx="2225993" cy="278249"/>
          </a:xfrm>
          <a:prstGeom prst="rect">
            <a:avLst/>
          </a:prstGeom>
          <a:noFill/>
          <a:ln/>
        </p:spPr>
        <p:txBody>
          <a:bodyPr wrap="none" lIns="0" tIns="0" rIns="0" bIns="0" rtlCol="0" anchor="t"/>
          <a:lstStyle/>
          <a:p>
            <a:pPr marL="0" indent="0" algn="l">
              <a:lnSpc>
                <a:spcPts val="2150"/>
              </a:lnSpc>
              <a:buNone/>
            </a:pPr>
            <a:r>
              <a:rPr lang="en-US" sz="1750" dirty="0">
                <a:solidFill>
                  <a:srgbClr val="2C2821"/>
                </a:solidFill>
                <a:latin typeface="Alice" pitchFamily="34" charset="0"/>
                <a:ea typeface="Alice" pitchFamily="34" charset="-122"/>
                <a:cs typeface="Alice" pitchFamily="34" charset="-120"/>
              </a:rPr>
              <a:t>Usability</a:t>
            </a:r>
            <a:endParaRPr lang="en-US" sz="1750" dirty="0"/>
          </a:p>
        </p:txBody>
      </p:sp>
      <p:sp>
        <p:nvSpPr>
          <p:cNvPr id="18" name="Text 13"/>
          <p:cNvSpPr/>
          <p:nvPr/>
        </p:nvSpPr>
        <p:spPr>
          <a:xfrm>
            <a:off x="890230" y="5363766"/>
            <a:ext cx="6157913" cy="284917"/>
          </a:xfrm>
          <a:prstGeom prst="rect">
            <a:avLst/>
          </a:prstGeom>
          <a:noFill/>
          <a:ln/>
        </p:spPr>
        <p:txBody>
          <a:bodyPr wrap="none" lIns="0" tIns="0" rIns="0" bIns="0" rtlCol="0" anchor="t"/>
          <a:lstStyle/>
          <a:p>
            <a:pPr marL="0" indent="0" algn="l">
              <a:lnSpc>
                <a:spcPts val="2200"/>
              </a:lnSpc>
              <a:buNone/>
            </a:pPr>
            <a:r>
              <a:rPr lang="en-US" sz="1400" dirty="0">
                <a:solidFill>
                  <a:srgbClr val="2C2821"/>
                </a:solidFill>
                <a:latin typeface="Lora" pitchFamily="34" charset="0"/>
                <a:ea typeface="Lora" pitchFamily="34" charset="-122"/>
                <a:cs typeface="Lora" pitchFamily="34" charset="-120"/>
              </a:rPr>
              <a:t>Interface design, accessibility, and user satisfaction</a:t>
            </a:r>
            <a:endParaRPr lang="en-US" sz="1400" dirty="0"/>
          </a:p>
        </p:txBody>
      </p:sp>
      <p:sp>
        <p:nvSpPr>
          <p:cNvPr id="19" name="Shape 14"/>
          <p:cNvSpPr/>
          <p:nvPr/>
        </p:nvSpPr>
        <p:spPr>
          <a:xfrm>
            <a:off x="7404140" y="4088487"/>
            <a:ext cx="6514028" cy="1738193"/>
          </a:xfrm>
          <a:prstGeom prst="roundRect">
            <a:avLst>
              <a:gd name="adj" fmla="val 1537"/>
            </a:avLst>
          </a:prstGeom>
          <a:solidFill>
            <a:srgbClr val="F0EDE6"/>
          </a:solidFill>
          <a:ln/>
        </p:spPr>
        <p:txBody>
          <a:bodyPr/>
          <a:lstStyle/>
          <a:p>
            <a:endParaRPr lang="en-GB"/>
          </a:p>
        </p:txBody>
      </p:sp>
      <p:sp>
        <p:nvSpPr>
          <p:cNvPr id="20" name="Shape 15"/>
          <p:cNvSpPr/>
          <p:nvPr/>
        </p:nvSpPr>
        <p:spPr>
          <a:xfrm>
            <a:off x="7582138" y="4266486"/>
            <a:ext cx="534233" cy="534233"/>
          </a:xfrm>
          <a:prstGeom prst="roundRect">
            <a:avLst>
              <a:gd name="adj" fmla="val 17114416"/>
            </a:avLst>
          </a:prstGeom>
          <a:solidFill>
            <a:srgbClr val="1B5F39"/>
          </a:solidFill>
          <a:ln/>
        </p:spPr>
        <p:txBody>
          <a:bodyPr/>
          <a:lstStyle/>
          <a:p>
            <a:endParaRPr lang="en-GB"/>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29061" y="4413290"/>
            <a:ext cx="240387" cy="240387"/>
          </a:xfrm>
          <a:prstGeom prst="rect">
            <a:avLst/>
          </a:prstGeom>
        </p:spPr>
      </p:pic>
      <p:sp>
        <p:nvSpPr>
          <p:cNvPr id="22" name="Text 16"/>
          <p:cNvSpPr/>
          <p:nvPr/>
        </p:nvSpPr>
        <p:spPr>
          <a:xfrm>
            <a:off x="7582138" y="4978717"/>
            <a:ext cx="2225993" cy="278249"/>
          </a:xfrm>
          <a:prstGeom prst="rect">
            <a:avLst/>
          </a:prstGeom>
          <a:noFill/>
          <a:ln/>
        </p:spPr>
        <p:txBody>
          <a:bodyPr wrap="none" lIns="0" tIns="0" rIns="0" bIns="0" rtlCol="0" anchor="t"/>
          <a:lstStyle/>
          <a:p>
            <a:pPr marL="0" indent="0" algn="l">
              <a:lnSpc>
                <a:spcPts val="2150"/>
              </a:lnSpc>
              <a:buNone/>
            </a:pPr>
            <a:r>
              <a:rPr lang="en-US" sz="1750" dirty="0">
                <a:solidFill>
                  <a:srgbClr val="2C2821"/>
                </a:solidFill>
                <a:latin typeface="Alice" pitchFamily="34" charset="0"/>
                <a:ea typeface="Alice" pitchFamily="34" charset="-122"/>
                <a:cs typeface="Alice" pitchFamily="34" charset="-120"/>
              </a:rPr>
              <a:t>Reliability</a:t>
            </a:r>
            <a:endParaRPr lang="en-US" sz="1750" dirty="0"/>
          </a:p>
        </p:txBody>
      </p:sp>
      <p:sp>
        <p:nvSpPr>
          <p:cNvPr id="23" name="Text 17"/>
          <p:cNvSpPr/>
          <p:nvPr/>
        </p:nvSpPr>
        <p:spPr>
          <a:xfrm>
            <a:off x="7582138" y="5363766"/>
            <a:ext cx="6158032" cy="284917"/>
          </a:xfrm>
          <a:prstGeom prst="rect">
            <a:avLst/>
          </a:prstGeom>
          <a:noFill/>
          <a:ln/>
        </p:spPr>
        <p:txBody>
          <a:bodyPr wrap="none" lIns="0" tIns="0" rIns="0" bIns="0" rtlCol="0" anchor="t"/>
          <a:lstStyle/>
          <a:p>
            <a:pPr marL="0" indent="0" algn="l">
              <a:lnSpc>
                <a:spcPts val="2200"/>
              </a:lnSpc>
              <a:buNone/>
            </a:pPr>
            <a:r>
              <a:rPr lang="en-US" sz="1400" dirty="0">
                <a:solidFill>
                  <a:srgbClr val="2C2821"/>
                </a:solidFill>
                <a:latin typeface="Lora" pitchFamily="34" charset="0"/>
                <a:ea typeface="Lora" pitchFamily="34" charset="-122"/>
                <a:cs typeface="Lora" pitchFamily="34" charset="-120"/>
              </a:rPr>
              <a:t>System uptime, fault tolerance, and disaster recovery</a:t>
            </a:r>
            <a:endParaRPr lang="en-US" sz="1400" dirty="0"/>
          </a:p>
        </p:txBody>
      </p:sp>
      <p:sp>
        <p:nvSpPr>
          <p:cNvPr id="24" name="Shape 18"/>
          <p:cNvSpPr/>
          <p:nvPr/>
        </p:nvSpPr>
        <p:spPr>
          <a:xfrm>
            <a:off x="712232" y="6004679"/>
            <a:ext cx="6513909" cy="1738193"/>
          </a:xfrm>
          <a:prstGeom prst="roundRect">
            <a:avLst>
              <a:gd name="adj" fmla="val 1537"/>
            </a:avLst>
          </a:prstGeom>
          <a:solidFill>
            <a:srgbClr val="F0EDE6"/>
          </a:solidFill>
          <a:ln/>
        </p:spPr>
        <p:txBody>
          <a:bodyPr/>
          <a:lstStyle/>
          <a:p>
            <a:endParaRPr lang="en-GB"/>
          </a:p>
        </p:txBody>
      </p:sp>
      <p:sp>
        <p:nvSpPr>
          <p:cNvPr id="25" name="Shape 19"/>
          <p:cNvSpPr/>
          <p:nvPr/>
        </p:nvSpPr>
        <p:spPr>
          <a:xfrm>
            <a:off x="890230" y="6182677"/>
            <a:ext cx="534233" cy="534233"/>
          </a:xfrm>
          <a:prstGeom prst="roundRect">
            <a:avLst>
              <a:gd name="adj" fmla="val 17114416"/>
            </a:avLst>
          </a:prstGeom>
          <a:solidFill>
            <a:srgbClr val="1B5F39"/>
          </a:solidFill>
          <a:ln/>
        </p:spPr>
        <p:txBody>
          <a:bodyPr/>
          <a:lstStyle/>
          <a:p>
            <a:endParaRPr lang="en-GB"/>
          </a:p>
        </p:txBody>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7153" y="6329482"/>
            <a:ext cx="240387" cy="240387"/>
          </a:xfrm>
          <a:prstGeom prst="rect">
            <a:avLst/>
          </a:prstGeom>
        </p:spPr>
      </p:pic>
      <p:sp>
        <p:nvSpPr>
          <p:cNvPr id="27" name="Text 20"/>
          <p:cNvSpPr/>
          <p:nvPr/>
        </p:nvSpPr>
        <p:spPr>
          <a:xfrm>
            <a:off x="890230" y="6894909"/>
            <a:ext cx="2225993" cy="278249"/>
          </a:xfrm>
          <a:prstGeom prst="rect">
            <a:avLst/>
          </a:prstGeom>
          <a:noFill/>
          <a:ln/>
        </p:spPr>
        <p:txBody>
          <a:bodyPr wrap="none" lIns="0" tIns="0" rIns="0" bIns="0" rtlCol="0" anchor="t"/>
          <a:lstStyle/>
          <a:p>
            <a:pPr marL="0" indent="0" algn="l">
              <a:lnSpc>
                <a:spcPts val="2150"/>
              </a:lnSpc>
              <a:buNone/>
            </a:pPr>
            <a:r>
              <a:rPr lang="en-US" sz="1750" dirty="0">
                <a:solidFill>
                  <a:srgbClr val="2C2821"/>
                </a:solidFill>
                <a:latin typeface="Alice" pitchFamily="34" charset="0"/>
                <a:ea typeface="Alice" pitchFamily="34" charset="-122"/>
                <a:cs typeface="Alice" pitchFamily="34" charset="-120"/>
              </a:rPr>
              <a:t>Scalability</a:t>
            </a:r>
            <a:endParaRPr lang="en-US" sz="1750" dirty="0"/>
          </a:p>
        </p:txBody>
      </p:sp>
      <p:sp>
        <p:nvSpPr>
          <p:cNvPr id="28" name="Text 21"/>
          <p:cNvSpPr/>
          <p:nvPr/>
        </p:nvSpPr>
        <p:spPr>
          <a:xfrm>
            <a:off x="890230" y="7279958"/>
            <a:ext cx="6157913" cy="284917"/>
          </a:xfrm>
          <a:prstGeom prst="rect">
            <a:avLst/>
          </a:prstGeom>
          <a:noFill/>
          <a:ln/>
        </p:spPr>
        <p:txBody>
          <a:bodyPr wrap="none" lIns="0" tIns="0" rIns="0" bIns="0" rtlCol="0" anchor="t"/>
          <a:lstStyle/>
          <a:p>
            <a:pPr marL="0" indent="0" algn="l">
              <a:lnSpc>
                <a:spcPts val="2200"/>
              </a:lnSpc>
              <a:buNone/>
            </a:pPr>
            <a:r>
              <a:rPr lang="en-US" sz="1400" dirty="0">
                <a:solidFill>
                  <a:srgbClr val="2C2821"/>
                </a:solidFill>
                <a:latin typeface="Lora" pitchFamily="34" charset="0"/>
                <a:ea typeface="Lora" pitchFamily="34" charset="-122"/>
                <a:cs typeface="Lora" pitchFamily="34" charset="-120"/>
              </a:rPr>
              <a:t>Capacity planning and growth accommodation</a:t>
            </a:r>
            <a:endParaRPr lang="en-US" sz="1400" dirty="0"/>
          </a:p>
        </p:txBody>
      </p:sp>
      <p:sp>
        <p:nvSpPr>
          <p:cNvPr id="29" name="Shape 22"/>
          <p:cNvSpPr/>
          <p:nvPr/>
        </p:nvSpPr>
        <p:spPr>
          <a:xfrm>
            <a:off x="7404140" y="6004679"/>
            <a:ext cx="6514028" cy="1738193"/>
          </a:xfrm>
          <a:prstGeom prst="roundRect">
            <a:avLst>
              <a:gd name="adj" fmla="val 1537"/>
            </a:avLst>
          </a:prstGeom>
          <a:solidFill>
            <a:srgbClr val="F0EDE6"/>
          </a:solidFill>
          <a:ln/>
        </p:spPr>
        <p:txBody>
          <a:bodyPr/>
          <a:lstStyle/>
          <a:p>
            <a:endParaRPr lang="en-GB"/>
          </a:p>
        </p:txBody>
      </p:sp>
      <p:sp>
        <p:nvSpPr>
          <p:cNvPr id="30" name="Shape 23"/>
          <p:cNvSpPr/>
          <p:nvPr/>
        </p:nvSpPr>
        <p:spPr>
          <a:xfrm>
            <a:off x="7582138" y="6182677"/>
            <a:ext cx="534233" cy="534233"/>
          </a:xfrm>
          <a:prstGeom prst="roundRect">
            <a:avLst>
              <a:gd name="adj" fmla="val 17114416"/>
            </a:avLst>
          </a:prstGeom>
          <a:solidFill>
            <a:srgbClr val="1B5F39"/>
          </a:solidFill>
          <a:ln/>
        </p:spPr>
        <p:txBody>
          <a:bodyPr/>
          <a:lstStyle/>
          <a:p>
            <a:endParaRPr lang="en-GB"/>
          </a:p>
        </p:txBody>
      </p:sp>
      <p:pic>
        <p:nvPicPr>
          <p:cNvPr id="31"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29061" y="6329482"/>
            <a:ext cx="240387" cy="240387"/>
          </a:xfrm>
          <a:prstGeom prst="rect">
            <a:avLst/>
          </a:prstGeom>
        </p:spPr>
      </p:pic>
      <p:sp>
        <p:nvSpPr>
          <p:cNvPr id="32" name="Text 24"/>
          <p:cNvSpPr/>
          <p:nvPr/>
        </p:nvSpPr>
        <p:spPr>
          <a:xfrm>
            <a:off x="7582138" y="6894909"/>
            <a:ext cx="2225993" cy="278249"/>
          </a:xfrm>
          <a:prstGeom prst="rect">
            <a:avLst/>
          </a:prstGeom>
          <a:noFill/>
          <a:ln/>
        </p:spPr>
        <p:txBody>
          <a:bodyPr wrap="none" lIns="0" tIns="0" rIns="0" bIns="0" rtlCol="0" anchor="t"/>
          <a:lstStyle/>
          <a:p>
            <a:pPr marL="0" indent="0" algn="l">
              <a:lnSpc>
                <a:spcPts val="2150"/>
              </a:lnSpc>
              <a:buNone/>
            </a:pPr>
            <a:r>
              <a:rPr lang="en-US" sz="1750" dirty="0">
                <a:solidFill>
                  <a:srgbClr val="2C2821"/>
                </a:solidFill>
                <a:latin typeface="Alice" pitchFamily="34" charset="0"/>
                <a:ea typeface="Alice" pitchFamily="34" charset="-122"/>
                <a:cs typeface="Alice" pitchFamily="34" charset="-120"/>
              </a:rPr>
              <a:t>Legal &amp; Ethical</a:t>
            </a:r>
            <a:endParaRPr lang="en-US" sz="1750" dirty="0"/>
          </a:p>
        </p:txBody>
      </p:sp>
      <p:sp>
        <p:nvSpPr>
          <p:cNvPr id="33" name="Text 25"/>
          <p:cNvSpPr/>
          <p:nvPr/>
        </p:nvSpPr>
        <p:spPr>
          <a:xfrm>
            <a:off x="7582138" y="7279958"/>
            <a:ext cx="6158032" cy="284917"/>
          </a:xfrm>
          <a:prstGeom prst="rect">
            <a:avLst/>
          </a:prstGeom>
          <a:noFill/>
          <a:ln/>
        </p:spPr>
        <p:txBody>
          <a:bodyPr wrap="none" lIns="0" tIns="0" rIns="0" bIns="0" rtlCol="0" anchor="t"/>
          <a:lstStyle/>
          <a:p>
            <a:pPr marL="0" indent="0" algn="l">
              <a:lnSpc>
                <a:spcPts val="2200"/>
              </a:lnSpc>
              <a:buNone/>
            </a:pPr>
            <a:r>
              <a:rPr lang="en-US" sz="1400" dirty="0">
                <a:solidFill>
                  <a:srgbClr val="2C2821"/>
                </a:solidFill>
                <a:latin typeface="Lora" pitchFamily="34" charset="0"/>
                <a:ea typeface="Lora" pitchFamily="34" charset="-122"/>
                <a:cs typeface="Lora" pitchFamily="34" charset="-120"/>
              </a:rPr>
              <a:t>Regulatory compliance and ethical standards</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71644" y="530543"/>
            <a:ext cx="13087112" cy="1391364"/>
          </a:xfrm>
          <a:prstGeom prst="roundRect">
            <a:avLst>
              <a:gd name="adj" fmla="val 2080"/>
            </a:avLst>
          </a:prstGeom>
          <a:solidFill>
            <a:srgbClr val="C3EED6"/>
          </a:solidFill>
          <a:ln/>
        </p:spPr>
        <p:txBody>
          <a:bodyPr/>
          <a:lstStyle/>
          <a:p>
            <a:endParaRPr lang="en-GB"/>
          </a:p>
        </p:txBody>
      </p:sp>
      <p:pic>
        <p:nvPicPr>
          <p:cNvPr id="3" name="Image 0" descr="preencoded.png"/>
          <p:cNvPicPr>
            <a:picLocks noChangeAspect="1"/>
          </p:cNvPicPr>
          <p:nvPr/>
        </p:nvPicPr>
        <p:blipFill>
          <a:blip r:embed="rId3"/>
          <a:stretch>
            <a:fillRect/>
          </a:stretch>
        </p:blipFill>
        <p:spPr>
          <a:xfrm>
            <a:off x="964525" y="789265"/>
            <a:ext cx="301347" cy="241102"/>
          </a:xfrm>
          <a:prstGeom prst="rect">
            <a:avLst/>
          </a:prstGeom>
        </p:spPr>
      </p:pic>
      <p:sp>
        <p:nvSpPr>
          <p:cNvPr id="4" name="Text 1"/>
          <p:cNvSpPr/>
          <p:nvPr/>
        </p:nvSpPr>
        <p:spPr>
          <a:xfrm>
            <a:off x="1458754" y="771644"/>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Alice" pitchFamily="34" charset="0"/>
                <a:ea typeface="Alice" pitchFamily="34" charset="-122"/>
                <a:cs typeface="Alice" pitchFamily="34" charset="-120"/>
              </a:rPr>
              <a:t>NFR01</a:t>
            </a:r>
            <a:endParaRPr lang="en-US" sz="1850" dirty="0"/>
          </a:p>
        </p:txBody>
      </p:sp>
      <p:sp>
        <p:nvSpPr>
          <p:cNvPr id="5" name="Text 2"/>
          <p:cNvSpPr/>
          <p:nvPr/>
        </p:nvSpPr>
        <p:spPr>
          <a:xfrm>
            <a:off x="1458754" y="1150263"/>
            <a:ext cx="6051947" cy="482322"/>
          </a:xfrm>
          <a:prstGeom prst="rect">
            <a:avLst/>
          </a:prstGeom>
          <a:noFill/>
          <a:ln/>
        </p:spPr>
        <p:txBody>
          <a:bodyPr wrap="none" lIns="0" tIns="0" rIns="0" bIns="0" rtlCol="0" anchor="t"/>
          <a:lstStyle/>
          <a:p>
            <a:pPr marL="0" indent="0" algn="l">
              <a:lnSpc>
                <a:spcPts val="3750"/>
              </a:lnSpc>
              <a:buNone/>
            </a:pPr>
            <a:r>
              <a:rPr lang="en-US" sz="3000" dirty="0">
                <a:solidFill>
                  <a:srgbClr val="000000"/>
                </a:solidFill>
                <a:latin typeface="Alice" pitchFamily="34" charset="0"/>
                <a:ea typeface="Alice" pitchFamily="34" charset="-122"/>
                <a:cs typeface="Alice" pitchFamily="34" charset="-120"/>
              </a:rPr>
              <a:t>System Security &amp; Data Protection</a:t>
            </a:r>
            <a:endParaRPr lang="en-US" sz="3000" dirty="0"/>
          </a:p>
        </p:txBody>
      </p:sp>
      <p:sp>
        <p:nvSpPr>
          <p:cNvPr id="6" name="Text 3"/>
          <p:cNvSpPr/>
          <p:nvPr/>
        </p:nvSpPr>
        <p:spPr>
          <a:xfrm>
            <a:off x="771644" y="233183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Description</a:t>
            </a:r>
            <a:endParaRPr lang="en-US" sz="1850" dirty="0"/>
          </a:p>
        </p:txBody>
      </p:sp>
      <p:sp>
        <p:nvSpPr>
          <p:cNvPr id="7" name="Text 4"/>
          <p:cNvSpPr/>
          <p:nvPr/>
        </p:nvSpPr>
        <p:spPr>
          <a:xfrm>
            <a:off x="771644" y="2826187"/>
            <a:ext cx="6308288" cy="216027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The system shall implement comprehensive security measures including end-to-end encryption for all data transmission, AES-256 encryption for data at rest, role-based access control (RBAC), and regular security audits. All sensitive data must comply with GDPR, HIPAA, and relevant healthcare data protection regulations. The system shall maintain detailed audit logs of all data access and modifications, with automatic alerts for suspicious activities.</a:t>
            </a:r>
            <a:endParaRPr lang="en-US" sz="1500" dirty="0"/>
          </a:p>
        </p:txBody>
      </p:sp>
      <p:sp>
        <p:nvSpPr>
          <p:cNvPr id="8" name="Text 5"/>
          <p:cNvSpPr/>
          <p:nvPr/>
        </p:nvSpPr>
        <p:spPr>
          <a:xfrm>
            <a:off x="771644" y="5179338"/>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Rationale</a:t>
            </a:r>
            <a:endParaRPr lang="en-US" sz="1850" dirty="0"/>
          </a:p>
        </p:txBody>
      </p:sp>
      <p:sp>
        <p:nvSpPr>
          <p:cNvPr id="9" name="Text 6"/>
          <p:cNvSpPr/>
          <p:nvPr/>
        </p:nvSpPr>
        <p:spPr>
          <a:xfrm>
            <a:off x="771644" y="5673685"/>
            <a:ext cx="6308288" cy="1851660"/>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Healthcare data represents one of the most sensitive information categories, requiring the highest security standards. Data breaches can result in severe financial penalties, legal consequences, and irreparable damage to patient trust. Robust security measures protect patient privacy, ensure regulatory compliance, and maintain the integrity of clinical records essential for quality care delivery.</a:t>
            </a:r>
            <a:endParaRPr lang="en-US" sz="1500" dirty="0"/>
          </a:p>
        </p:txBody>
      </p:sp>
      <p:sp>
        <p:nvSpPr>
          <p:cNvPr id="10" name="Text 7"/>
          <p:cNvSpPr/>
          <p:nvPr/>
        </p:nvSpPr>
        <p:spPr>
          <a:xfrm>
            <a:off x="7558088" y="2331839"/>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233E32"/>
                </a:solidFill>
                <a:latin typeface="Alice" pitchFamily="34" charset="0"/>
                <a:ea typeface="Alice" pitchFamily="34" charset="-122"/>
                <a:cs typeface="Alice" pitchFamily="34" charset="-120"/>
              </a:rPr>
              <a:t>Acceptance Scenarios</a:t>
            </a:r>
            <a:endParaRPr lang="en-US" sz="1850" dirty="0"/>
          </a:p>
        </p:txBody>
      </p:sp>
      <p:sp>
        <p:nvSpPr>
          <p:cNvPr id="11" name="Text 8"/>
          <p:cNvSpPr/>
          <p:nvPr/>
        </p:nvSpPr>
        <p:spPr>
          <a:xfrm>
            <a:off x="7558088" y="2826187"/>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1:</a:t>
            </a:r>
            <a:r>
              <a:rPr lang="en-US" sz="1500" dirty="0">
                <a:solidFill>
                  <a:srgbClr val="2C2821"/>
                </a:solidFill>
                <a:latin typeface="Lora" pitchFamily="34" charset="0"/>
                <a:ea typeface="Lora" pitchFamily="34" charset="-122"/>
                <a:cs typeface="Lora" pitchFamily="34" charset="-120"/>
              </a:rPr>
              <a:t> Security audit reveals zero unauthorised access attempts succeeded in past quarter</a:t>
            </a:r>
            <a:endParaRPr lang="en-US" sz="1500" dirty="0"/>
          </a:p>
        </p:txBody>
      </p:sp>
      <p:sp>
        <p:nvSpPr>
          <p:cNvPr id="12" name="Text 9"/>
          <p:cNvSpPr/>
          <p:nvPr/>
        </p:nvSpPr>
        <p:spPr>
          <a:xfrm>
            <a:off x="7558088" y="3510915"/>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2:</a:t>
            </a:r>
            <a:r>
              <a:rPr lang="en-US" sz="1500" dirty="0">
                <a:solidFill>
                  <a:srgbClr val="2C2821"/>
                </a:solidFill>
                <a:latin typeface="Lora" pitchFamily="34" charset="0"/>
                <a:ea typeface="Lora" pitchFamily="34" charset="-122"/>
                <a:cs typeface="Lora" pitchFamily="34" charset="-120"/>
              </a:rPr>
              <a:t> Encrypted patient data remains unreadable even if database is compromised</a:t>
            </a:r>
            <a:endParaRPr lang="en-US" sz="1500" dirty="0"/>
          </a:p>
        </p:txBody>
      </p:sp>
      <p:sp>
        <p:nvSpPr>
          <p:cNvPr id="13" name="Text 10"/>
          <p:cNvSpPr/>
          <p:nvPr/>
        </p:nvSpPr>
        <p:spPr>
          <a:xfrm>
            <a:off x="7558088" y="4195643"/>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3:</a:t>
            </a:r>
            <a:r>
              <a:rPr lang="en-US" sz="1500" dirty="0">
                <a:solidFill>
                  <a:srgbClr val="2C2821"/>
                </a:solidFill>
                <a:latin typeface="Lora" pitchFamily="34" charset="0"/>
                <a:ea typeface="Lora" pitchFamily="34" charset="-122"/>
                <a:cs typeface="Lora" pitchFamily="34" charset="-120"/>
              </a:rPr>
              <a:t> System blocks dentist from accessing patient records outside their assigned cases</a:t>
            </a:r>
            <a:endParaRPr lang="en-US" sz="1500" dirty="0"/>
          </a:p>
        </p:txBody>
      </p:sp>
      <p:sp>
        <p:nvSpPr>
          <p:cNvPr id="14" name="Text 11"/>
          <p:cNvSpPr/>
          <p:nvPr/>
        </p:nvSpPr>
        <p:spPr>
          <a:xfrm>
            <a:off x="7558088" y="4880372"/>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4:</a:t>
            </a:r>
            <a:r>
              <a:rPr lang="en-US" sz="1500" dirty="0">
                <a:solidFill>
                  <a:srgbClr val="2C2821"/>
                </a:solidFill>
                <a:latin typeface="Lora" pitchFamily="34" charset="0"/>
                <a:ea typeface="Lora" pitchFamily="34" charset="-122"/>
                <a:cs typeface="Lora" pitchFamily="34" charset="-120"/>
              </a:rPr>
              <a:t> Automated penetration testing identifies and reports vulnerabilities within 24 hours</a:t>
            </a:r>
            <a:endParaRPr lang="en-US" sz="1500" dirty="0"/>
          </a:p>
        </p:txBody>
      </p:sp>
      <p:sp>
        <p:nvSpPr>
          <p:cNvPr id="15" name="Text 12"/>
          <p:cNvSpPr/>
          <p:nvPr/>
        </p:nvSpPr>
        <p:spPr>
          <a:xfrm>
            <a:off x="7558088" y="5565100"/>
            <a:ext cx="6308288"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C2821"/>
                </a:solidFill>
                <a:latin typeface="Lora" pitchFamily="34" charset="0"/>
                <a:ea typeface="Lora" pitchFamily="34" charset="-122"/>
                <a:cs typeface="Lora" pitchFamily="34" charset="-120"/>
              </a:rPr>
              <a:t>Scenario 5:</a:t>
            </a:r>
            <a:r>
              <a:rPr lang="en-US" sz="1500" dirty="0">
                <a:solidFill>
                  <a:srgbClr val="2C2821"/>
                </a:solidFill>
                <a:latin typeface="Lora" pitchFamily="34" charset="0"/>
                <a:ea typeface="Lora" pitchFamily="34" charset="-122"/>
                <a:cs typeface="Lora" pitchFamily="34" charset="-120"/>
              </a:rPr>
              <a:t> All API endpoints require valid authentication tokens that expire after 1 hour</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BFA3-2C46-A00B-E00D-CA6651B04076}"/>
              </a:ext>
            </a:extLst>
          </p:cNvPr>
          <p:cNvPicPr>
            <a:picLocks noChangeAspect="1"/>
          </p:cNvPicPr>
          <p:nvPr/>
        </p:nvPicPr>
        <p:blipFill>
          <a:blip r:embed="rId3"/>
          <a:stretch>
            <a:fillRect/>
          </a:stretch>
        </p:blipFill>
        <p:spPr>
          <a:xfrm>
            <a:off x="331946" y="2362204"/>
            <a:ext cx="13497714" cy="4352921"/>
          </a:xfrm>
          <a:prstGeom prst="rect">
            <a:avLst/>
          </a:prstGeom>
        </p:spPr>
      </p:pic>
      <p:pic>
        <p:nvPicPr>
          <p:cNvPr id="9" name="Image 0" descr="preencoded.png">
            <a:extLst>
              <a:ext uri="{FF2B5EF4-FFF2-40B4-BE49-F238E27FC236}">
                <a16:creationId xmlns:a16="http://schemas.microsoft.com/office/drawing/2014/main" id="{AA5C0202-00CB-575A-664C-1014659BFD91}"/>
              </a:ext>
            </a:extLst>
          </p:cNvPr>
          <p:cNvPicPr>
            <a:picLocks noChangeAspect="1"/>
          </p:cNvPicPr>
          <p:nvPr/>
        </p:nvPicPr>
        <p:blipFill>
          <a:blip r:embed="rId4"/>
          <a:stretch>
            <a:fillRect/>
          </a:stretch>
        </p:blipFill>
        <p:spPr>
          <a:xfrm>
            <a:off x="11572875" y="628650"/>
            <a:ext cx="2430304" cy="243030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43545" y="513040"/>
            <a:ext cx="13143309" cy="1340525"/>
          </a:xfrm>
          <a:prstGeom prst="roundRect">
            <a:avLst>
              <a:gd name="adj" fmla="val 2080"/>
            </a:avLst>
          </a:prstGeom>
          <a:solidFill>
            <a:srgbClr val="C3EED6"/>
          </a:solidFill>
          <a:ln/>
        </p:spPr>
        <p:txBody>
          <a:bodyPr/>
          <a:lstStyle/>
          <a:p>
            <a:endParaRPr lang="en-GB"/>
          </a:p>
        </p:txBody>
      </p:sp>
      <p:pic>
        <p:nvPicPr>
          <p:cNvPr id="3" name="Image 0" descr="preencoded.png"/>
          <p:cNvPicPr>
            <a:picLocks noChangeAspect="1"/>
          </p:cNvPicPr>
          <p:nvPr/>
        </p:nvPicPr>
        <p:blipFill>
          <a:blip r:embed="rId3"/>
          <a:stretch>
            <a:fillRect/>
          </a:stretch>
        </p:blipFill>
        <p:spPr>
          <a:xfrm>
            <a:off x="929402" y="762953"/>
            <a:ext cx="290393" cy="232291"/>
          </a:xfrm>
          <a:prstGeom prst="rect">
            <a:avLst/>
          </a:prstGeom>
        </p:spPr>
      </p:pic>
      <p:sp>
        <p:nvSpPr>
          <p:cNvPr id="4" name="Text 1"/>
          <p:cNvSpPr/>
          <p:nvPr/>
        </p:nvSpPr>
        <p:spPr>
          <a:xfrm>
            <a:off x="1405652" y="745331"/>
            <a:ext cx="2323743" cy="290513"/>
          </a:xfrm>
          <a:prstGeom prst="rect">
            <a:avLst/>
          </a:prstGeom>
          <a:noFill/>
          <a:ln/>
        </p:spPr>
        <p:txBody>
          <a:bodyPr wrap="none" lIns="0" tIns="0" rIns="0" bIns="0" rtlCol="0" anchor="t"/>
          <a:lstStyle/>
          <a:p>
            <a:pPr marL="0" indent="0" algn="l">
              <a:lnSpc>
                <a:spcPts val="2250"/>
              </a:lnSpc>
              <a:buNone/>
            </a:pPr>
            <a:r>
              <a:rPr lang="en-US" sz="1800" dirty="0">
                <a:solidFill>
                  <a:srgbClr val="000000"/>
                </a:solidFill>
                <a:latin typeface="Alice" pitchFamily="34" charset="0"/>
                <a:ea typeface="Alice" pitchFamily="34" charset="-122"/>
                <a:cs typeface="Alice" pitchFamily="34" charset="-120"/>
              </a:rPr>
              <a:t>NFR02</a:t>
            </a:r>
            <a:endParaRPr lang="en-US" sz="1800" dirty="0"/>
          </a:p>
        </p:txBody>
      </p:sp>
      <p:sp>
        <p:nvSpPr>
          <p:cNvPr id="5" name="Text 2"/>
          <p:cNvSpPr/>
          <p:nvPr/>
        </p:nvSpPr>
        <p:spPr>
          <a:xfrm>
            <a:off x="1405652" y="1110139"/>
            <a:ext cx="5166122" cy="464701"/>
          </a:xfrm>
          <a:prstGeom prst="rect">
            <a:avLst/>
          </a:prstGeom>
          <a:noFill/>
          <a:ln/>
        </p:spPr>
        <p:txBody>
          <a:bodyPr wrap="none" lIns="0" tIns="0" rIns="0" bIns="0" rtlCol="0" anchor="t"/>
          <a:lstStyle/>
          <a:p>
            <a:pPr marL="0" indent="0" algn="l">
              <a:lnSpc>
                <a:spcPts val="3650"/>
              </a:lnSpc>
              <a:buNone/>
            </a:pPr>
            <a:r>
              <a:rPr lang="en-US" sz="2900" dirty="0">
                <a:solidFill>
                  <a:srgbClr val="000000"/>
                </a:solidFill>
                <a:latin typeface="Alice" pitchFamily="34" charset="0"/>
                <a:ea typeface="Alice" pitchFamily="34" charset="-122"/>
                <a:cs typeface="Alice" pitchFamily="34" charset="-120"/>
              </a:rPr>
              <a:t>Performance &amp; Response Time</a:t>
            </a:r>
            <a:endParaRPr lang="en-US" sz="2900" dirty="0"/>
          </a:p>
        </p:txBody>
      </p:sp>
      <p:sp>
        <p:nvSpPr>
          <p:cNvPr id="6" name="Text 3"/>
          <p:cNvSpPr/>
          <p:nvPr/>
        </p:nvSpPr>
        <p:spPr>
          <a:xfrm>
            <a:off x="743545" y="2248495"/>
            <a:ext cx="2323743" cy="290513"/>
          </a:xfrm>
          <a:prstGeom prst="rect">
            <a:avLst/>
          </a:prstGeom>
          <a:noFill/>
          <a:ln/>
        </p:spPr>
        <p:txBody>
          <a:bodyPr wrap="none" lIns="0" tIns="0" rIns="0" bIns="0" rtlCol="0" anchor="t"/>
          <a:lstStyle/>
          <a:p>
            <a:pPr marL="0" indent="0" algn="l">
              <a:lnSpc>
                <a:spcPts val="2250"/>
              </a:lnSpc>
              <a:buNone/>
            </a:pPr>
            <a:r>
              <a:rPr lang="en-US" sz="1800" dirty="0">
                <a:solidFill>
                  <a:srgbClr val="233E32"/>
                </a:solidFill>
                <a:latin typeface="Alice" pitchFamily="34" charset="0"/>
                <a:ea typeface="Alice" pitchFamily="34" charset="-122"/>
                <a:cs typeface="Alice" pitchFamily="34" charset="-120"/>
              </a:rPr>
              <a:t>Description</a:t>
            </a:r>
            <a:endParaRPr lang="en-US" sz="1800" dirty="0"/>
          </a:p>
        </p:txBody>
      </p:sp>
      <p:sp>
        <p:nvSpPr>
          <p:cNvPr id="7" name="Text 4"/>
          <p:cNvSpPr/>
          <p:nvPr/>
        </p:nvSpPr>
        <p:spPr>
          <a:xfrm>
            <a:off x="743545" y="2724864"/>
            <a:ext cx="6344960" cy="2378393"/>
          </a:xfrm>
          <a:prstGeom prst="rect">
            <a:avLst/>
          </a:prstGeom>
          <a:noFill/>
          <a:ln/>
        </p:spPr>
        <p:txBody>
          <a:bodyPr wrap="squar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The system shall deliver optimal performance across all user interactions with specific response time targets: page loads under 2 seconds, search results within 1 second, appointment bookings processed in under 3 seconds, and video consultations initiating within 5 seconds. The platform must support 10,000 concurrent users without degradation, with horizontal scaling capabilities to accommodate growth. Database queries shall be optimised with sub-100ms response times for common operations.</a:t>
            </a:r>
            <a:endParaRPr lang="en-US" sz="1450" dirty="0"/>
          </a:p>
        </p:txBody>
      </p:sp>
      <p:sp>
        <p:nvSpPr>
          <p:cNvPr id="8" name="Text 5"/>
          <p:cNvSpPr/>
          <p:nvPr/>
        </p:nvSpPr>
        <p:spPr>
          <a:xfrm>
            <a:off x="743545" y="5289113"/>
            <a:ext cx="2323743" cy="290513"/>
          </a:xfrm>
          <a:prstGeom prst="rect">
            <a:avLst/>
          </a:prstGeom>
          <a:noFill/>
          <a:ln/>
        </p:spPr>
        <p:txBody>
          <a:bodyPr wrap="none" lIns="0" tIns="0" rIns="0" bIns="0" rtlCol="0" anchor="t"/>
          <a:lstStyle/>
          <a:p>
            <a:pPr marL="0" indent="0" algn="l">
              <a:lnSpc>
                <a:spcPts val="2250"/>
              </a:lnSpc>
              <a:buNone/>
            </a:pPr>
            <a:r>
              <a:rPr lang="en-US" sz="1800" dirty="0">
                <a:solidFill>
                  <a:srgbClr val="233E32"/>
                </a:solidFill>
                <a:latin typeface="Alice" pitchFamily="34" charset="0"/>
                <a:ea typeface="Alice" pitchFamily="34" charset="-122"/>
                <a:cs typeface="Alice" pitchFamily="34" charset="-120"/>
              </a:rPr>
              <a:t>Rationale</a:t>
            </a:r>
            <a:endParaRPr lang="en-US" sz="1800" dirty="0"/>
          </a:p>
        </p:txBody>
      </p:sp>
      <p:sp>
        <p:nvSpPr>
          <p:cNvPr id="9" name="Text 6"/>
          <p:cNvSpPr/>
          <p:nvPr/>
        </p:nvSpPr>
        <p:spPr>
          <a:xfrm>
            <a:off x="743545" y="5765483"/>
            <a:ext cx="6344960" cy="1783794"/>
          </a:xfrm>
          <a:prstGeom prst="rect">
            <a:avLst/>
          </a:prstGeom>
          <a:noFill/>
          <a:ln/>
        </p:spPr>
        <p:txBody>
          <a:bodyPr wrap="squar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Performance directly impacts user satisfaction and system adoption. Slow response times frustrate users, particularly patients in pain seeking urgent care. Fast, responsive interfaces enhance trust and efficiency, whilst scalable architecture ensures consistent performance as the user base grows. Performance optimisation reduces infrastructure costs and improves overall system reliability.</a:t>
            </a:r>
            <a:endParaRPr lang="en-US" sz="1450" dirty="0"/>
          </a:p>
        </p:txBody>
      </p:sp>
      <p:sp>
        <p:nvSpPr>
          <p:cNvPr id="10" name="Text 7"/>
          <p:cNvSpPr/>
          <p:nvPr/>
        </p:nvSpPr>
        <p:spPr>
          <a:xfrm>
            <a:off x="7549515" y="2248495"/>
            <a:ext cx="2323743" cy="290513"/>
          </a:xfrm>
          <a:prstGeom prst="rect">
            <a:avLst/>
          </a:prstGeom>
          <a:noFill/>
          <a:ln/>
        </p:spPr>
        <p:txBody>
          <a:bodyPr wrap="none" lIns="0" tIns="0" rIns="0" bIns="0" rtlCol="0" anchor="t"/>
          <a:lstStyle/>
          <a:p>
            <a:pPr marL="0" indent="0" algn="l">
              <a:lnSpc>
                <a:spcPts val="2250"/>
              </a:lnSpc>
              <a:buNone/>
            </a:pPr>
            <a:r>
              <a:rPr lang="en-US" sz="1800" dirty="0">
                <a:solidFill>
                  <a:srgbClr val="233E32"/>
                </a:solidFill>
                <a:latin typeface="Alice" pitchFamily="34" charset="0"/>
                <a:ea typeface="Alice" pitchFamily="34" charset="-122"/>
                <a:cs typeface="Alice" pitchFamily="34" charset="-120"/>
              </a:rPr>
              <a:t>Acceptance Scenarios</a:t>
            </a:r>
            <a:endParaRPr lang="en-US" sz="1800" dirty="0"/>
          </a:p>
        </p:txBody>
      </p:sp>
      <p:sp>
        <p:nvSpPr>
          <p:cNvPr id="11" name="Text 8"/>
          <p:cNvSpPr/>
          <p:nvPr/>
        </p:nvSpPr>
        <p:spPr>
          <a:xfrm>
            <a:off x="7549515" y="2724864"/>
            <a:ext cx="6344960" cy="594598"/>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C2821"/>
                </a:solidFill>
                <a:latin typeface="Lora" pitchFamily="34" charset="0"/>
                <a:ea typeface="Lora" pitchFamily="34" charset="-122"/>
                <a:cs typeface="Lora" pitchFamily="34" charset="-120"/>
              </a:rPr>
              <a:t>Scenario 1:</a:t>
            </a:r>
            <a:r>
              <a:rPr lang="en-US" sz="1450" dirty="0">
                <a:solidFill>
                  <a:srgbClr val="2C2821"/>
                </a:solidFill>
                <a:latin typeface="Lora" pitchFamily="34" charset="0"/>
                <a:ea typeface="Lora" pitchFamily="34" charset="-122"/>
                <a:cs typeface="Lora" pitchFamily="34" charset="-120"/>
              </a:rPr>
              <a:t> Dashboard loads completely within 2 seconds on standard broadband connection</a:t>
            </a:r>
            <a:endParaRPr lang="en-US" sz="1450" dirty="0"/>
          </a:p>
        </p:txBody>
      </p:sp>
      <p:sp>
        <p:nvSpPr>
          <p:cNvPr id="12" name="Text 9"/>
          <p:cNvSpPr/>
          <p:nvPr/>
        </p:nvSpPr>
        <p:spPr>
          <a:xfrm>
            <a:off x="7549515" y="3384471"/>
            <a:ext cx="6344960" cy="594598"/>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C2821"/>
                </a:solidFill>
                <a:latin typeface="Lora" pitchFamily="34" charset="0"/>
                <a:ea typeface="Lora" pitchFamily="34" charset="-122"/>
                <a:cs typeface="Lora" pitchFamily="34" charset="-120"/>
              </a:rPr>
              <a:t>Scenario 2:</a:t>
            </a:r>
            <a:r>
              <a:rPr lang="en-US" sz="1450" dirty="0">
                <a:solidFill>
                  <a:srgbClr val="2C2821"/>
                </a:solidFill>
                <a:latin typeface="Lora" pitchFamily="34" charset="0"/>
                <a:ea typeface="Lora" pitchFamily="34" charset="-122"/>
                <a:cs typeface="Lora" pitchFamily="34" charset="-120"/>
              </a:rPr>
              <a:t> System maintains sub-3-second response times during peak usage hours (8am-6pm)</a:t>
            </a:r>
            <a:endParaRPr lang="en-US" sz="1450" dirty="0"/>
          </a:p>
        </p:txBody>
      </p:sp>
      <p:sp>
        <p:nvSpPr>
          <p:cNvPr id="13" name="Text 10"/>
          <p:cNvSpPr/>
          <p:nvPr/>
        </p:nvSpPr>
        <p:spPr>
          <a:xfrm>
            <a:off x="7549515" y="4044077"/>
            <a:ext cx="6344960" cy="594598"/>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C2821"/>
                </a:solidFill>
                <a:latin typeface="Lora" pitchFamily="34" charset="0"/>
                <a:ea typeface="Lora" pitchFamily="34" charset="-122"/>
                <a:cs typeface="Lora" pitchFamily="34" charset="-120"/>
              </a:rPr>
              <a:t>Scenario 3:</a:t>
            </a:r>
            <a:r>
              <a:rPr lang="en-US" sz="1450" dirty="0">
                <a:solidFill>
                  <a:srgbClr val="2C2821"/>
                </a:solidFill>
                <a:latin typeface="Lora" pitchFamily="34" charset="0"/>
                <a:ea typeface="Lora" pitchFamily="34" charset="-122"/>
                <a:cs typeface="Lora" pitchFamily="34" charset="-120"/>
              </a:rPr>
              <a:t> Video consultation maintains stable connection with less than 100ms latency</a:t>
            </a:r>
            <a:endParaRPr lang="en-US" sz="1450" dirty="0"/>
          </a:p>
        </p:txBody>
      </p:sp>
      <p:sp>
        <p:nvSpPr>
          <p:cNvPr id="14" name="Text 11"/>
          <p:cNvSpPr/>
          <p:nvPr/>
        </p:nvSpPr>
        <p:spPr>
          <a:xfrm>
            <a:off x="7549515" y="4703683"/>
            <a:ext cx="6344960" cy="594598"/>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C2821"/>
                </a:solidFill>
                <a:latin typeface="Lora" pitchFamily="34" charset="0"/>
                <a:ea typeface="Lora" pitchFamily="34" charset="-122"/>
                <a:cs typeface="Lora" pitchFamily="34" charset="-120"/>
              </a:rPr>
              <a:t>Scenario 4:</a:t>
            </a:r>
            <a:r>
              <a:rPr lang="en-US" sz="1450" dirty="0">
                <a:solidFill>
                  <a:srgbClr val="2C2821"/>
                </a:solidFill>
                <a:latin typeface="Lora" pitchFamily="34" charset="0"/>
                <a:ea typeface="Lora" pitchFamily="34" charset="-122"/>
                <a:cs typeface="Lora" pitchFamily="34" charset="-120"/>
              </a:rPr>
              <a:t> Search for available appointments returns results in under 800ms</a:t>
            </a:r>
            <a:endParaRPr lang="en-US" sz="1450" dirty="0"/>
          </a:p>
        </p:txBody>
      </p:sp>
      <p:sp>
        <p:nvSpPr>
          <p:cNvPr id="15" name="Text 12"/>
          <p:cNvSpPr/>
          <p:nvPr/>
        </p:nvSpPr>
        <p:spPr>
          <a:xfrm>
            <a:off x="7549515" y="5363289"/>
            <a:ext cx="6344960" cy="594598"/>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C2821"/>
                </a:solidFill>
                <a:latin typeface="Lora" pitchFamily="34" charset="0"/>
                <a:ea typeface="Lora" pitchFamily="34" charset="-122"/>
                <a:cs typeface="Lora" pitchFamily="34" charset="-120"/>
              </a:rPr>
              <a:t>Scenario 5:</a:t>
            </a:r>
            <a:r>
              <a:rPr lang="en-US" sz="1450" dirty="0">
                <a:solidFill>
                  <a:srgbClr val="2C2821"/>
                </a:solidFill>
                <a:latin typeface="Lora" pitchFamily="34" charset="0"/>
                <a:ea typeface="Lora" pitchFamily="34" charset="-122"/>
                <a:cs typeface="Lora" pitchFamily="34" charset="-120"/>
              </a:rPr>
              <a:t> System automatically scales to handle 50% traffic spike without manual intervention</a:t>
            </a:r>
            <a:endParaRPr lang="en-US" sz="14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63667"/>
            <a:ext cx="6088142"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Data Flow Diagram (Level 1)</a:t>
            </a:r>
            <a:endParaRPr lang="en-US" sz="3900" dirty="0"/>
          </a:p>
        </p:txBody>
      </p:sp>
      <p:sp>
        <p:nvSpPr>
          <p:cNvPr id="3" name="Text 1"/>
          <p:cNvSpPr/>
          <p:nvPr/>
        </p:nvSpPr>
        <p:spPr>
          <a:xfrm>
            <a:off x="793790" y="178058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data flow diagram illustrates how information moves through the E-Dentist system, showing inputs, processes, data stores, and outputs. This visualisation helps understand system behaviour and identify potential bottlenecks or security concerns.</a:t>
            </a:r>
            <a:endParaRPr lang="en-US" sz="1550" dirty="0"/>
          </a:p>
        </p:txBody>
      </p:sp>
      <p:sp>
        <p:nvSpPr>
          <p:cNvPr id="4" name="Text 2"/>
          <p:cNvSpPr/>
          <p:nvPr/>
        </p:nvSpPr>
        <p:spPr>
          <a:xfrm>
            <a:off x="793790" y="283725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External Entities</a:t>
            </a:r>
            <a:endParaRPr lang="en-US" sz="1950" dirty="0"/>
          </a:p>
        </p:txBody>
      </p:sp>
      <p:sp>
        <p:nvSpPr>
          <p:cNvPr id="5" name="Text 3"/>
          <p:cNvSpPr/>
          <p:nvPr/>
        </p:nvSpPr>
        <p:spPr>
          <a:xfrm>
            <a:off x="793790" y="334577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Patient:</a:t>
            </a:r>
            <a:r>
              <a:rPr lang="en-US" sz="1550" dirty="0">
                <a:solidFill>
                  <a:srgbClr val="2C2821"/>
                </a:solidFill>
                <a:latin typeface="Lora" pitchFamily="34" charset="0"/>
                <a:ea typeface="Lora" pitchFamily="34" charset="-122"/>
                <a:cs typeface="Lora" pitchFamily="34" charset="-120"/>
              </a:rPr>
              <a:t> Provides symptoms, preferences, personal data</a:t>
            </a:r>
            <a:endParaRPr lang="en-US" sz="1550" dirty="0"/>
          </a:p>
        </p:txBody>
      </p:sp>
      <p:sp>
        <p:nvSpPr>
          <p:cNvPr id="6" name="Text 4"/>
          <p:cNvSpPr/>
          <p:nvPr/>
        </p:nvSpPr>
        <p:spPr>
          <a:xfrm>
            <a:off x="793790" y="373272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Dentist:</a:t>
            </a:r>
            <a:r>
              <a:rPr lang="en-US" sz="1550" dirty="0">
                <a:solidFill>
                  <a:srgbClr val="2C2821"/>
                </a:solidFill>
                <a:latin typeface="Lora" pitchFamily="34" charset="0"/>
                <a:ea typeface="Lora" pitchFamily="34" charset="-122"/>
                <a:cs typeface="Lora" pitchFamily="34" charset="-120"/>
              </a:rPr>
              <a:t> Inputs availability, treatment notes, prescriptions</a:t>
            </a:r>
            <a:endParaRPr lang="en-US" sz="1550" dirty="0"/>
          </a:p>
        </p:txBody>
      </p:sp>
      <p:sp>
        <p:nvSpPr>
          <p:cNvPr id="7" name="Text 5"/>
          <p:cNvSpPr/>
          <p:nvPr/>
        </p:nvSpPr>
        <p:spPr>
          <a:xfrm>
            <a:off x="793790" y="411968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Administrator:</a:t>
            </a:r>
            <a:r>
              <a:rPr lang="en-US" sz="1550" dirty="0">
                <a:solidFill>
                  <a:srgbClr val="2C2821"/>
                </a:solidFill>
                <a:latin typeface="Lora" pitchFamily="34" charset="0"/>
                <a:ea typeface="Lora" pitchFamily="34" charset="-122"/>
                <a:cs typeface="Lora" pitchFamily="34" charset="-120"/>
              </a:rPr>
              <a:t> Configures system, runs reports</a:t>
            </a:r>
            <a:endParaRPr lang="en-US" sz="1550" dirty="0"/>
          </a:p>
        </p:txBody>
      </p:sp>
      <p:sp>
        <p:nvSpPr>
          <p:cNvPr id="8" name="Text 6"/>
          <p:cNvSpPr/>
          <p:nvPr/>
        </p:nvSpPr>
        <p:spPr>
          <a:xfrm>
            <a:off x="793790" y="450663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Pharmacy:</a:t>
            </a:r>
            <a:r>
              <a:rPr lang="en-US" sz="1550" dirty="0">
                <a:solidFill>
                  <a:srgbClr val="2C2821"/>
                </a:solidFill>
                <a:latin typeface="Lora" pitchFamily="34" charset="0"/>
                <a:ea typeface="Lora" pitchFamily="34" charset="-122"/>
                <a:cs typeface="Lora" pitchFamily="34" charset="-120"/>
              </a:rPr>
              <a:t> Receives prescription data</a:t>
            </a:r>
            <a:endParaRPr lang="en-US" sz="1550" dirty="0"/>
          </a:p>
        </p:txBody>
      </p:sp>
      <p:sp>
        <p:nvSpPr>
          <p:cNvPr id="9" name="Text 7"/>
          <p:cNvSpPr/>
          <p:nvPr/>
        </p:nvSpPr>
        <p:spPr>
          <a:xfrm>
            <a:off x="793790" y="489358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Payment Gateway:</a:t>
            </a:r>
            <a:r>
              <a:rPr lang="en-US" sz="1550" dirty="0">
                <a:solidFill>
                  <a:srgbClr val="2C2821"/>
                </a:solidFill>
                <a:latin typeface="Lora" pitchFamily="34" charset="0"/>
                <a:ea typeface="Lora" pitchFamily="34" charset="-122"/>
                <a:cs typeface="Lora" pitchFamily="34" charset="-120"/>
              </a:rPr>
              <a:t> Processes billing transactions</a:t>
            </a:r>
            <a:endParaRPr lang="en-US" sz="1550" dirty="0"/>
          </a:p>
        </p:txBody>
      </p:sp>
      <p:sp>
        <p:nvSpPr>
          <p:cNvPr id="10" name="Text 8"/>
          <p:cNvSpPr/>
          <p:nvPr/>
        </p:nvSpPr>
        <p:spPr>
          <a:xfrm>
            <a:off x="793790" y="54094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Data Stores</a:t>
            </a:r>
            <a:endParaRPr lang="en-US" sz="1950" dirty="0"/>
          </a:p>
        </p:txBody>
      </p:sp>
      <p:sp>
        <p:nvSpPr>
          <p:cNvPr id="11" name="Text 9"/>
          <p:cNvSpPr/>
          <p:nvPr/>
        </p:nvSpPr>
        <p:spPr>
          <a:xfrm>
            <a:off x="793790" y="591800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User Database:</a:t>
            </a:r>
            <a:r>
              <a:rPr lang="en-US" sz="1550" dirty="0">
                <a:solidFill>
                  <a:srgbClr val="2C2821"/>
                </a:solidFill>
                <a:latin typeface="Lora" pitchFamily="34" charset="0"/>
                <a:ea typeface="Lora" pitchFamily="34" charset="-122"/>
                <a:cs typeface="Lora" pitchFamily="34" charset="-120"/>
              </a:rPr>
              <a:t> Stores patient and dentist profiles</a:t>
            </a:r>
            <a:endParaRPr lang="en-US" sz="1550" dirty="0"/>
          </a:p>
        </p:txBody>
      </p:sp>
      <p:sp>
        <p:nvSpPr>
          <p:cNvPr id="12" name="Text 10"/>
          <p:cNvSpPr/>
          <p:nvPr/>
        </p:nvSpPr>
        <p:spPr>
          <a:xfrm>
            <a:off x="793790" y="630495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Appointment Database:</a:t>
            </a:r>
            <a:r>
              <a:rPr lang="en-US" sz="1550" dirty="0">
                <a:solidFill>
                  <a:srgbClr val="2C2821"/>
                </a:solidFill>
                <a:latin typeface="Lora" pitchFamily="34" charset="0"/>
                <a:ea typeface="Lora" pitchFamily="34" charset="-122"/>
                <a:cs typeface="Lora" pitchFamily="34" charset="-120"/>
              </a:rPr>
              <a:t> Maintains scheduling records</a:t>
            </a:r>
            <a:endParaRPr lang="en-US" sz="1550" dirty="0"/>
          </a:p>
        </p:txBody>
      </p:sp>
      <p:sp>
        <p:nvSpPr>
          <p:cNvPr id="13" name="Text 11"/>
          <p:cNvSpPr/>
          <p:nvPr/>
        </p:nvSpPr>
        <p:spPr>
          <a:xfrm>
            <a:off x="793790" y="669190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Medical Records:</a:t>
            </a:r>
            <a:r>
              <a:rPr lang="en-US" sz="1550" dirty="0">
                <a:solidFill>
                  <a:srgbClr val="2C2821"/>
                </a:solidFill>
                <a:latin typeface="Lora" pitchFamily="34" charset="0"/>
                <a:ea typeface="Lora" pitchFamily="34" charset="-122"/>
                <a:cs typeface="Lora" pitchFamily="34" charset="-120"/>
              </a:rPr>
              <a:t> Encrypted patient health data</a:t>
            </a:r>
            <a:endParaRPr lang="en-US" sz="1550" dirty="0"/>
          </a:p>
        </p:txBody>
      </p:sp>
      <p:sp>
        <p:nvSpPr>
          <p:cNvPr id="14" name="Text 12"/>
          <p:cNvSpPr/>
          <p:nvPr/>
        </p:nvSpPr>
        <p:spPr>
          <a:xfrm>
            <a:off x="793790" y="707886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Audit Logs:</a:t>
            </a:r>
            <a:r>
              <a:rPr lang="en-US" sz="1550" dirty="0">
                <a:solidFill>
                  <a:srgbClr val="2C2821"/>
                </a:solidFill>
                <a:latin typeface="Lora" pitchFamily="34" charset="0"/>
                <a:ea typeface="Lora" pitchFamily="34" charset="-122"/>
                <a:cs typeface="Lora" pitchFamily="34" charset="-120"/>
              </a:rPr>
              <a:t> Security and compliance tracking</a:t>
            </a:r>
            <a:endParaRPr lang="en-US" sz="1550" dirty="0"/>
          </a:p>
        </p:txBody>
      </p:sp>
      <p:sp>
        <p:nvSpPr>
          <p:cNvPr id="15" name="Text 13"/>
          <p:cNvSpPr/>
          <p:nvPr/>
        </p:nvSpPr>
        <p:spPr>
          <a:xfrm>
            <a:off x="7564874" y="283725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Key Processes</a:t>
            </a:r>
            <a:endParaRPr lang="en-US" sz="1950" dirty="0"/>
          </a:p>
        </p:txBody>
      </p:sp>
      <p:sp>
        <p:nvSpPr>
          <p:cNvPr id="16" name="Text 14"/>
          <p:cNvSpPr/>
          <p:nvPr/>
        </p:nvSpPr>
        <p:spPr>
          <a:xfrm>
            <a:off x="7564874" y="3345775"/>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2C2821"/>
                </a:solidFill>
                <a:latin typeface="Lora" pitchFamily="34" charset="0"/>
                <a:ea typeface="Lora" pitchFamily="34" charset="-122"/>
                <a:cs typeface="Lora" pitchFamily="34" charset="-120"/>
              </a:rPr>
              <a:t>1. User Authentication:</a:t>
            </a:r>
            <a:r>
              <a:rPr lang="en-US" sz="1550" dirty="0">
                <a:solidFill>
                  <a:srgbClr val="2C2821"/>
                </a:solidFill>
                <a:latin typeface="Lora" pitchFamily="34" charset="0"/>
                <a:ea typeface="Lora" pitchFamily="34" charset="-122"/>
                <a:cs typeface="Lora" pitchFamily="34" charset="-120"/>
              </a:rPr>
              <a:t> Validates credentials, issues session tokens</a:t>
            </a:r>
            <a:endParaRPr lang="en-US" sz="1550" dirty="0"/>
          </a:p>
        </p:txBody>
      </p:sp>
      <p:sp>
        <p:nvSpPr>
          <p:cNvPr id="17" name="Text 15"/>
          <p:cNvSpPr/>
          <p:nvPr/>
        </p:nvSpPr>
        <p:spPr>
          <a:xfrm>
            <a:off x="7564874" y="3841909"/>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2C2821"/>
                </a:solidFill>
                <a:latin typeface="Lora" pitchFamily="34" charset="0"/>
                <a:ea typeface="Lora" pitchFamily="34" charset="-122"/>
                <a:cs typeface="Lora" pitchFamily="34" charset="-120"/>
              </a:rPr>
              <a:t>2. Symptom Analysis:</a:t>
            </a:r>
            <a:r>
              <a:rPr lang="en-US" sz="1550" dirty="0">
                <a:solidFill>
                  <a:srgbClr val="2C2821"/>
                </a:solidFill>
                <a:latin typeface="Lora" pitchFamily="34" charset="0"/>
                <a:ea typeface="Lora" pitchFamily="34" charset="-122"/>
                <a:cs typeface="Lora" pitchFamily="34" charset="-120"/>
              </a:rPr>
              <a:t> Processes patient input, calculates risk scores</a:t>
            </a:r>
            <a:endParaRPr lang="en-US" sz="1550" dirty="0"/>
          </a:p>
        </p:txBody>
      </p:sp>
      <p:sp>
        <p:nvSpPr>
          <p:cNvPr id="18" name="Text 16"/>
          <p:cNvSpPr/>
          <p:nvPr/>
        </p:nvSpPr>
        <p:spPr>
          <a:xfrm>
            <a:off x="7564874" y="4338042"/>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2C2821"/>
                </a:solidFill>
                <a:latin typeface="Lora" pitchFamily="34" charset="0"/>
                <a:ea typeface="Lora" pitchFamily="34" charset="-122"/>
                <a:cs typeface="Lora" pitchFamily="34" charset="-120"/>
              </a:rPr>
              <a:t>3. Appointment Scheduling:</a:t>
            </a:r>
            <a:r>
              <a:rPr lang="en-US" sz="1550" dirty="0">
                <a:solidFill>
                  <a:srgbClr val="2C2821"/>
                </a:solidFill>
                <a:latin typeface="Lora" pitchFamily="34" charset="0"/>
                <a:ea typeface="Lora" pitchFamily="34" charset="-122"/>
                <a:cs typeface="Lora" pitchFamily="34" charset="-120"/>
              </a:rPr>
              <a:t> Executes algorithm, assigns dentists</a:t>
            </a:r>
            <a:endParaRPr lang="en-US" sz="1550" dirty="0"/>
          </a:p>
        </p:txBody>
      </p:sp>
      <p:sp>
        <p:nvSpPr>
          <p:cNvPr id="19" name="Text 17"/>
          <p:cNvSpPr/>
          <p:nvPr/>
        </p:nvSpPr>
        <p:spPr>
          <a:xfrm>
            <a:off x="7564874" y="4834176"/>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2C2821"/>
                </a:solidFill>
                <a:latin typeface="Lora" pitchFamily="34" charset="0"/>
                <a:ea typeface="Lora" pitchFamily="34" charset="-122"/>
                <a:cs typeface="Lora" pitchFamily="34" charset="-120"/>
              </a:rPr>
              <a:t>4. Video Consultation:</a:t>
            </a:r>
            <a:r>
              <a:rPr lang="en-US" sz="1550" dirty="0">
                <a:solidFill>
                  <a:srgbClr val="2C2821"/>
                </a:solidFill>
                <a:latin typeface="Lora" pitchFamily="34" charset="0"/>
                <a:ea typeface="Lora" pitchFamily="34" charset="-122"/>
                <a:cs typeface="Lora" pitchFamily="34" charset="-120"/>
              </a:rPr>
              <a:t> Manages streaming, records sessions</a:t>
            </a:r>
            <a:endParaRPr lang="en-US" sz="1550" dirty="0"/>
          </a:p>
        </p:txBody>
      </p:sp>
      <p:sp>
        <p:nvSpPr>
          <p:cNvPr id="20" name="Text 18"/>
          <p:cNvSpPr/>
          <p:nvPr/>
        </p:nvSpPr>
        <p:spPr>
          <a:xfrm>
            <a:off x="7564874" y="5330309"/>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2C2821"/>
                </a:solidFill>
                <a:latin typeface="Lora" pitchFamily="34" charset="0"/>
                <a:ea typeface="Lora" pitchFamily="34" charset="-122"/>
                <a:cs typeface="Lora" pitchFamily="34" charset="-120"/>
              </a:rPr>
              <a:t>5. Notification Dispatch:</a:t>
            </a:r>
            <a:r>
              <a:rPr lang="en-US" sz="1550" dirty="0">
                <a:solidFill>
                  <a:srgbClr val="2C2821"/>
                </a:solidFill>
                <a:latin typeface="Lora" pitchFamily="34" charset="0"/>
                <a:ea typeface="Lora" pitchFamily="34" charset="-122"/>
                <a:cs typeface="Lora" pitchFamily="34" charset="-120"/>
              </a:rPr>
              <a:t> Sends emails, SMS, push notifications</a:t>
            </a:r>
            <a:endParaRPr lang="en-US" sz="1550" dirty="0"/>
          </a:p>
        </p:txBody>
      </p:sp>
      <p:sp>
        <p:nvSpPr>
          <p:cNvPr id="21" name="Text 19"/>
          <p:cNvSpPr/>
          <p:nvPr/>
        </p:nvSpPr>
        <p:spPr>
          <a:xfrm>
            <a:off x="7564874" y="5826443"/>
            <a:ext cx="6279356" cy="635079"/>
          </a:xfrm>
          <a:prstGeom prst="rect">
            <a:avLst/>
          </a:prstGeom>
          <a:noFill/>
          <a:ln/>
        </p:spPr>
        <p:txBody>
          <a:bodyPr wrap="square" lIns="0" tIns="0" rIns="0" bIns="0" rtlCol="0" anchor="t"/>
          <a:lstStyle/>
          <a:p>
            <a:pPr marL="0" indent="0" algn="l">
              <a:lnSpc>
                <a:spcPts val="2500"/>
              </a:lnSpc>
              <a:buNone/>
            </a:pPr>
            <a:r>
              <a:rPr lang="en-US" sz="1550" b="1" dirty="0">
                <a:solidFill>
                  <a:srgbClr val="2C2821"/>
                </a:solidFill>
                <a:latin typeface="Lora" pitchFamily="34" charset="0"/>
                <a:ea typeface="Lora" pitchFamily="34" charset="-122"/>
                <a:cs typeface="Lora" pitchFamily="34" charset="-120"/>
              </a:rPr>
              <a:t>6. Prescription Management:</a:t>
            </a:r>
            <a:r>
              <a:rPr lang="en-US" sz="1550" dirty="0">
                <a:solidFill>
                  <a:srgbClr val="2C2821"/>
                </a:solidFill>
                <a:latin typeface="Lora" pitchFamily="34" charset="0"/>
                <a:ea typeface="Lora" pitchFamily="34" charset="-122"/>
                <a:cs typeface="Lora" pitchFamily="34" charset="-120"/>
              </a:rPr>
              <a:t> Generates, validates, transmits prescriptions</a:t>
            </a:r>
            <a:endParaRPr lang="en-US" sz="1550" dirty="0"/>
          </a:p>
        </p:txBody>
      </p:sp>
      <p:sp>
        <p:nvSpPr>
          <p:cNvPr id="22" name="Text 20"/>
          <p:cNvSpPr/>
          <p:nvPr/>
        </p:nvSpPr>
        <p:spPr>
          <a:xfrm>
            <a:off x="7564874" y="6640116"/>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2C2821"/>
                </a:solidFill>
                <a:latin typeface="Lora" pitchFamily="34" charset="0"/>
                <a:ea typeface="Lora" pitchFamily="34" charset="-122"/>
                <a:cs typeface="Lora" pitchFamily="34" charset="-120"/>
              </a:rPr>
              <a:t>7. Reporting &amp; Analytics:</a:t>
            </a:r>
            <a:r>
              <a:rPr lang="en-US" sz="1550" dirty="0">
                <a:solidFill>
                  <a:srgbClr val="2C2821"/>
                </a:solidFill>
                <a:latin typeface="Lora" pitchFamily="34" charset="0"/>
                <a:ea typeface="Lora" pitchFamily="34" charset="-122"/>
                <a:cs typeface="Lora" pitchFamily="34" charset="-120"/>
              </a:rPr>
              <a:t> Aggregates data, produces insights</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1403" y="516612"/>
            <a:ext cx="9716691" cy="587097"/>
          </a:xfrm>
          <a:prstGeom prst="rect">
            <a:avLst/>
          </a:prstGeom>
          <a:noFill/>
          <a:ln/>
        </p:spPr>
        <p:txBody>
          <a:bodyPr wrap="none" lIns="0" tIns="0" rIns="0" bIns="0" rtlCol="0" anchor="t"/>
          <a:lstStyle/>
          <a:p>
            <a:pPr marL="0" indent="0" algn="l">
              <a:lnSpc>
                <a:spcPts val="4600"/>
              </a:lnSpc>
              <a:buNone/>
            </a:pPr>
            <a:r>
              <a:rPr lang="en-US" sz="3650" dirty="0">
                <a:solidFill>
                  <a:srgbClr val="233E32"/>
                </a:solidFill>
                <a:latin typeface="Alice" pitchFamily="34" charset="0"/>
                <a:ea typeface="Alice" pitchFamily="34" charset="-122"/>
                <a:cs typeface="Alice" pitchFamily="34" charset="-120"/>
              </a:rPr>
              <a:t>Priority-Based Dynamic Scheduling Algorithm</a:t>
            </a:r>
            <a:endParaRPr lang="en-US" sz="3650" dirty="0"/>
          </a:p>
        </p:txBody>
      </p:sp>
      <p:sp>
        <p:nvSpPr>
          <p:cNvPr id="3" name="Text 1"/>
          <p:cNvSpPr/>
          <p:nvPr/>
        </p:nvSpPr>
        <p:spPr>
          <a:xfrm>
            <a:off x="751403" y="1479352"/>
            <a:ext cx="13127593" cy="901541"/>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The E-Dentist scheduling algorithm intelligently assigns appointments by balancing multiple factors to optimise patient care and dentist utilisation. The algorithm processes patient risk scores, dentist availability, patient preferences, emergency flags, and load balancing to generate optimal appointment schedules.</a:t>
            </a:r>
            <a:endParaRPr lang="en-US" sz="1450" dirty="0"/>
          </a:p>
        </p:txBody>
      </p:sp>
      <p:sp>
        <p:nvSpPr>
          <p:cNvPr id="4" name="Text 2"/>
          <p:cNvSpPr/>
          <p:nvPr/>
        </p:nvSpPr>
        <p:spPr>
          <a:xfrm>
            <a:off x="751403" y="2592229"/>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Alice Light" pitchFamily="34" charset="0"/>
                <a:ea typeface="Alice Light" pitchFamily="34" charset="-122"/>
                <a:cs typeface="Alice Light" pitchFamily="34" charset="-120"/>
              </a:rPr>
              <a:t>01</a:t>
            </a:r>
            <a:endParaRPr lang="en-US" sz="1450" dirty="0"/>
          </a:p>
        </p:txBody>
      </p:sp>
      <p:sp>
        <p:nvSpPr>
          <p:cNvPr id="5" name="Shape 3"/>
          <p:cNvSpPr/>
          <p:nvPr/>
        </p:nvSpPr>
        <p:spPr>
          <a:xfrm>
            <a:off x="751403" y="2888575"/>
            <a:ext cx="6469856" cy="22860"/>
          </a:xfrm>
          <a:prstGeom prst="rect">
            <a:avLst/>
          </a:prstGeom>
          <a:solidFill>
            <a:srgbClr val="1B5F39"/>
          </a:solidFill>
          <a:ln/>
        </p:spPr>
        <p:txBody>
          <a:bodyPr/>
          <a:lstStyle/>
          <a:p>
            <a:endParaRPr lang="en-GB"/>
          </a:p>
        </p:txBody>
      </p:sp>
      <p:sp>
        <p:nvSpPr>
          <p:cNvPr id="6" name="Text 4"/>
          <p:cNvSpPr/>
          <p:nvPr/>
        </p:nvSpPr>
        <p:spPr>
          <a:xfrm>
            <a:off x="751403" y="3028117"/>
            <a:ext cx="2348270" cy="293489"/>
          </a:xfrm>
          <a:prstGeom prst="rect">
            <a:avLst/>
          </a:prstGeom>
          <a:noFill/>
          <a:ln/>
        </p:spPr>
        <p:txBody>
          <a:bodyPr wrap="none" lIns="0" tIns="0" rIns="0" bIns="0" rtlCol="0" anchor="t"/>
          <a:lstStyle/>
          <a:p>
            <a:pPr marL="0" indent="0" algn="l">
              <a:lnSpc>
                <a:spcPts val="2300"/>
              </a:lnSpc>
              <a:buNone/>
            </a:pPr>
            <a:r>
              <a:rPr lang="en-US" sz="1800" dirty="0">
                <a:solidFill>
                  <a:srgbClr val="2C2821"/>
                </a:solidFill>
                <a:latin typeface="Alice" pitchFamily="34" charset="0"/>
                <a:ea typeface="Alice" pitchFamily="34" charset="-122"/>
                <a:cs typeface="Alice" pitchFamily="34" charset="-120"/>
              </a:rPr>
              <a:t>Risk Assessment</a:t>
            </a:r>
            <a:endParaRPr lang="en-US" sz="1800" dirty="0"/>
          </a:p>
        </p:txBody>
      </p:sp>
      <p:sp>
        <p:nvSpPr>
          <p:cNvPr id="7" name="Text 5"/>
          <p:cNvSpPr/>
          <p:nvPr/>
        </p:nvSpPr>
        <p:spPr>
          <a:xfrm>
            <a:off x="751403" y="3434239"/>
            <a:ext cx="6469856" cy="300514"/>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Patient risk score from symptom checker determines base priority level</a:t>
            </a:r>
            <a:endParaRPr lang="en-US" sz="1450" dirty="0"/>
          </a:p>
        </p:txBody>
      </p:sp>
      <p:sp>
        <p:nvSpPr>
          <p:cNvPr id="8" name="Text 6"/>
          <p:cNvSpPr/>
          <p:nvPr/>
        </p:nvSpPr>
        <p:spPr>
          <a:xfrm>
            <a:off x="7409021" y="2592229"/>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Alice Light" pitchFamily="34" charset="0"/>
                <a:ea typeface="Alice Light" pitchFamily="34" charset="-122"/>
                <a:cs typeface="Alice Light" pitchFamily="34" charset="-120"/>
              </a:rPr>
              <a:t>02</a:t>
            </a:r>
            <a:endParaRPr lang="en-US" sz="1450" dirty="0"/>
          </a:p>
        </p:txBody>
      </p:sp>
      <p:sp>
        <p:nvSpPr>
          <p:cNvPr id="9" name="Shape 7"/>
          <p:cNvSpPr/>
          <p:nvPr/>
        </p:nvSpPr>
        <p:spPr>
          <a:xfrm>
            <a:off x="7409021" y="2888575"/>
            <a:ext cx="6469975" cy="22860"/>
          </a:xfrm>
          <a:prstGeom prst="rect">
            <a:avLst/>
          </a:prstGeom>
          <a:solidFill>
            <a:srgbClr val="1B5F39"/>
          </a:solidFill>
          <a:ln/>
        </p:spPr>
        <p:txBody>
          <a:bodyPr/>
          <a:lstStyle/>
          <a:p>
            <a:endParaRPr lang="en-GB"/>
          </a:p>
        </p:txBody>
      </p:sp>
      <p:sp>
        <p:nvSpPr>
          <p:cNvPr id="10" name="Text 8"/>
          <p:cNvSpPr/>
          <p:nvPr/>
        </p:nvSpPr>
        <p:spPr>
          <a:xfrm>
            <a:off x="7409021" y="3028117"/>
            <a:ext cx="2348270" cy="293489"/>
          </a:xfrm>
          <a:prstGeom prst="rect">
            <a:avLst/>
          </a:prstGeom>
          <a:noFill/>
          <a:ln/>
        </p:spPr>
        <p:txBody>
          <a:bodyPr wrap="none" lIns="0" tIns="0" rIns="0" bIns="0" rtlCol="0" anchor="t"/>
          <a:lstStyle/>
          <a:p>
            <a:pPr marL="0" indent="0" algn="l">
              <a:lnSpc>
                <a:spcPts val="2300"/>
              </a:lnSpc>
              <a:buNone/>
            </a:pPr>
            <a:r>
              <a:rPr lang="en-US" sz="1800" dirty="0">
                <a:solidFill>
                  <a:srgbClr val="2C2821"/>
                </a:solidFill>
                <a:latin typeface="Alice" pitchFamily="34" charset="0"/>
                <a:ea typeface="Alice" pitchFamily="34" charset="-122"/>
                <a:cs typeface="Alice" pitchFamily="34" charset="-120"/>
              </a:rPr>
              <a:t>Availability Check</a:t>
            </a:r>
            <a:endParaRPr lang="en-US" sz="1800" dirty="0"/>
          </a:p>
        </p:txBody>
      </p:sp>
      <p:sp>
        <p:nvSpPr>
          <p:cNvPr id="11" name="Text 9"/>
          <p:cNvSpPr/>
          <p:nvPr/>
        </p:nvSpPr>
        <p:spPr>
          <a:xfrm>
            <a:off x="7409021" y="3434239"/>
            <a:ext cx="6469975" cy="60102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System queries dentist schedules for open slots matching patient requirements</a:t>
            </a:r>
            <a:endParaRPr lang="en-US" sz="1450" dirty="0"/>
          </a:p>
        </p:txBody>
      </p:sp>
      <p:sp>
        <p:nvSpPr>
          <p:cNvPr id="12" name="Text 10"/>
          <p:cNvSpPr/>
          <p:nvPr/>
        </p:nvSpPr>
        <p:spPr>
          <a:xfrm>
            <a:off x="751403" y="4363879"/>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Alice Light" pitchFamily="34" charset="0"/>
                <a:ea typeface="Alice Light" pitchFamily="34" charset="-122"/>
                <a:cs typeface="Alice Light" pitchFamily="34" charset="-120"/>
              </a:rPr>
              <a:t>03</a:t>
            </a:r>
            <a:endParaRPr lang="en-US" sz="1450" dirty="0"/>
          </a:p>
        </p:txBody>
      </p:sp>
      <p:sp>
        <p:nvSpPr>
          <p:cNvPr id="13" name="Shape 11"/>
          <p:cNvSpPr/>
          <p:nvPr/>
        </p:nvSpPr>
        <p:spPr>
          <a:xfrm>
            <a:off x="751403" y="4660225"/>
            <a:ext cx="6469856" cy="22860"/>
          </a:xfrm>
          <a:prstGeom prst="rect">
            <a:avLst/>
          </a:prstGeom>
          <a:solidFill>
            <a:srgbClr val="1B5F39"/>
          </a:solidFill>
          <a:ln/>
        </p:spPr>
        <p:txBody>
          <a:bodyPr/>
          <a:lstStyle/>
          <a:p>
            <a:endParaRPr lang="en-GB"/>
          </a:p>
        </p:txBody>
      </p:sp>
      <p:sp>
        <p:nvSpPr>
          <p:cNvPr id="14" name="Text 12"/>
          <p:cNvSpPr/>
          <p:nvPr/>
        </p:nvSpPr>
        <p:spPr>
          <a:xfrm>
            <a:off x="751403" y="4799767"/>
            <a:ext cx="2348270" cy="293489"/>
          </a:xfrm>
          <a:prstGeom prst="rect">
            <a:avLst/>
          </a:prstGeom>
          <a:noFill/>
          <a:ln/>
        </p:spPr>
        <p:txBody>
          <a:bodyPr wrap="none" lIns="0" tIns="0" rIns="0" bIns="0" rtlCol="0" anchor="t"/>
          <a:lstStyle/>
          <a:p>
            <a:pPr marL="0" indent="0" algn="l">
              <a:lnSpc>
                <a:spcPts val="2300"/>
              </a:lnSpc>
              <a:buNone/>
            </a:pPr>
            <a:r>
              <a:rPr lang="en-US" sz="1800" dirty="0">
                <a:solidFill>
                  <a:srgbClr val="2C2821"/>
                </a:solidFill>
                <a:latin typeface="Alice" pitchFamily="34" charset="0"/>
                <a:ea typeface="Alice" pitchFamily="34" charset="-122"/>
                <a:cs typeface="Alice" pitchFamily="34" charset="-120"/>
              </a:rPr>
              <a:t>Priority Calculation</a:t>
            </a:r>
            <a:endParaRPr lang="en-US" sz="1800" dirty="0"/>
          </a:p>
        </p:txBody>
      </p:sp>
      <p:sp>
        <p:nvSpPr>
          <p:cNvPr id="15" name="Text 13"/>
          <p:cNvSpPr/>
          <p:nvPr/>
        </p:nvSpPr>
        <p:spPr>
          <a:xfrm>
            <a:off x="751403" y="5205889"/>
            <a:ext cx="6469856" cy="60102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Algorithm combines risk score, urgency flags, and wait time into composite priority</a:t>
            </a:r>
            <a:endParaRPr lang="en-US" sz="1450" dirty="0"/>
          </a:p>
        </p:txBody>
      </p:sp>
      <p:sp>
        <p:nvSpPr>
          <p:cNvPr id="16" name="Text 14"/>
          <p:cNvSpPr/>
          <p:nvPr/>
        </p:nvSpPr>
        <p:spPr>
          <a:xfrm>
            <a:off x="7409021" y="4363879"/>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Alice Light" pitchFamily="34" charset="0"/>
                <a:ea typeface="Alice Light" pitchFamily="34" charset="-122"/>
                <a:cs typeface="Alice Light" pitchFamily="34" charset="-120"/>
              </a:rPr>
              <a:t>04</a:t>
            </a:r>
            <a:endParaRPr lang="en-US" sz="1450" dirty="0"/>
          </a:p>
        </p:txBody>
      </p:sp>
      <p:sp>
        <p:nvSpPr>
          <p:cNvPr id="17" name="Shape 15"/>
          <p:cNvSpPr/>
          <p:nvPr/>
        </p:nvSpPr>
        <p:spPr>
          <a:xfrm>
            <a:off x="7409021" y="4660225"/>
            <a:ext cx="6469975" cy="22860"/>
          </a:xfrm>
          <a:prstGeom prst="rect">
            <a:avLst/>
          </a:prstGeom>
          <a:solidFill>
            <a:srgbClr val="1B5F39"/>
          </a:solidFill>
          <a:ln/>
        </p:spPr>
        <p:txBody>
          <a:bodyPr/>
          <a:lstStyle/>
          <a:p>
            <a:endParaRPr lang="en-GB"/>
          </a:p>
        </p:txBody>
      </p:sp>
      <p:sp>
        <p:nvSpPr>
          <p:cNvPr id="18" name="Text 16"/>
          <p:cNvSpPr/>
          <p:nvPr/>
        </p:nvSpPr>
        <p:spPr>
          <a:xfrm>
            <a:off x="7409021" y="4799767"/>
            <a:ext cx="2348270" cy="293489"/>
          </a:xfrm>
          <a:prstGeom prst="rect">
            <a:avLst/>
          </a:prstGeom>
          <a:noFill/>
          <a:ln/>
        </p:spPr>
        <p:txBody>
          <a:bodyPr wrap="none" lIns="0" tIns="0" rIns="0" bIns="0" rtlCol="0" anchor="t"/>
          <a:lstStyle/>
          <a:p>
            <a:pPr marL="0" indent="0" algn="l">
              <a:lnSpc>
                <a:spcPts val="2300"/>
              </a:lnSpc>
              <a:buNone/>
            </a:pPr>
            <a:r>
              <a:rPr lang="en-US" sz="1800" dirty="0">
                <a:solidFill>
                  <a:srgbClr val="2C2821"/>
                </a:solidFill>
                <a:latin typeface="Alice" pitchFamily="34" charset="0"/>
                <a:ea typeface="Alice" pitchFamily="34" charset="-122"/>
                <a:cs typeface="Alice" pitchFamily="34" charset="-120"/>
              </a:rPr>
              <a:t>Load Balancing</a:t>
            </a:r>
            <a:endParaRPr lang="en-US" sz="1800" dirty="0"/>
          </a:p>
        </p:txBody>
      </p:sp>
      <p:sp>
        <p:nvSpPr>
          <p:cNvPr id="19" name="Text 17"/>
          <p:cNvSpPr/>
          <p:nvPr/>
        </p:nvSpPr>
        <p:spPr>
          <a:xfrm>
            <a:off x="7409021" y="5205889"/>
            <a:ext cx="6469975" cy="60102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Workload distribution ensures no dentist is over-scheduled whilst maintaining quality</a:t>
            </a:r>
            <a:endParaRPr lang="en-US" sz="1450" dirty="0"/>
          </a:p>
        </p:txBody>
      </p:sp>
      <p:sp>
        <p:nvSpPr>
          <p:cNvPr id="20" name="Text 18"/>
          <p:cNvSpPr/>
          <p:nvPr/>
        </p:nvSpPr>
        <p:spPr>
          <a:xfrm>
            <a:off x="751403" y="6135529"/>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Alice Light" pitchFamily="34" charset="0"/>
                <a:ea typeface="Alice Light" pitchFamily="34" charset="-122"/>
                <a:cs typeface="Alice Light" pitchFamily="34" charset="-120"/>
              </a:rPr>
              <a:t>05</a:t>
            </a:r>
            <a:endParaRPr lang="en-US" sz="1450" dirty="0"/>
          </a:p>
        </p:txBody>
      </p:sp>
      <p:sp>
        <p:nvSpPr>
          <p:cNvPr id="21" name="Shape 19"/>
          <p:cNvSpPr/>
          <p:nvPr/>
        </p:nvSpPr>
        <p:spPr>
          <a:xfrm>
            <a:off x="751403" y="6431875"/>
            <a:ext cx="6469856" cy="22860"/>
          </a:xfrm>
          <a:prstGeom prst="rect">
            <a:avLst/>
          </a:prstGeom>
          <a:solidFill>
            <a:srgbClr val="1B5F39"/>
          </a:solidFill>
          <a:ln/>
        </p:spPr>
        <p:txBody>
          <a:bodyPr/>
          <a:lstStyle/>
          <a:p>
            <a:endParaRPr lang="en-GB"/>
          </a:p>
        </p:txBody>
      </p:sp>
      <p:sp>
        <p:nvSpPr>
          <p:cNvPr id="22" name="Text 20"/>
          <p:cNvSpPr/>
          <p:nvPr/>
        </p:nvSpPr>
        <p:spPr>
          <a:xfrm>
            <a:off x="751403" y="6571417"/>
            <a:ext cx="2348270" cy="293489"/>
          </a:xfrm>
          <a:prstGeom prst="rect">
            <a:avLst/>
          </a:prstGeom>
          <a:noFill/>
          <a:ln/>
        </p:spPr>
        <p:txBody>
          <a:bodyPr wrap="none" lIns="0" tIns="0" rIns="0" bIns="0" rtlCol="0" anchor="t"/>
          <a:lstStyle/>
          <a:p>
            <a:pPr marL="0" indent="0" algn="l">
              <a:lnSpc>
                <a:spcPts val="2300"/>
              </a:lnSpc>
              <a:buNone/>
            </a:pPr>
            <a:r>
              <a:rPr lang="en-US" sz="1800" dirty="0">
                <a:solidFill>
                  <a:srgbClr val="2C2821"/>
                </a:solidFill>
                <a:latin typeface="Alice" pitchFamily="34" charset="0"/>
                <a:ea typeface="Alice" pitchFamily="34" charset="-122"/>
                <a:cs typeface="Alice" pitchFamily="34" charset="-120"/>
              </a:rPr>
              <a:t>Conflict Resolution</a:t>
            </a:r>
            <a:endParaRPr lang="en-US" sz="1800" dirty="0"/>
          </a:p>
        </p:txBody>
      </p:sp>
      <p:sp>
        <p:nvSpPr>
          <p:cNvPr id="23" name="Text 21"/>
          <p:cNvSpPr/>
          <p:nvPr/>
        </p:nvSpPr>
        <p:spPr>
          <a:xfrm>
            <a:off x="751403" y="6977539"/>
            <a:ext cx="6469856" cy="60102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System resolves competing requests using priority scores and patient preferences</a:t>
            </a:r>
            <a:endParaRPr lang="en-US" sz="1450" dirty="0"/>
          </a:p>
        </p:txBody>
      </p:sp>
      <p:sp>
        <p:nvSpPr>
          <p:cNvPr id="24" name="Text 22"/>
          <p:cNvSpPr/>
          <p:nvPr/>
        </p:nvSpPr>
        <p:spPr>
          <a:xfrm>
            <a:off x="7409021" y="6135529"/>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Alice Light" pitchFamily="34" charset="0"/>
                <a:ea typeface="Alice Light" pitchFamily="34" charset="-122"/>
                <a:cs typeface="Alice Light" pitchFamily="34" charset="-120"/>
              </a:rPr>
              <a:t>06</a:t>
            </a:r>
            <a:endParaRPr lang="en-US" sz="1450" dirty="0"/>
          </a:p>
        </p:txBody>
      </p:sp>
      <p:sp>
        <p:nvSpPr>
          <p:cNvPr id="25" name="Shape 23"/>
          <p:cNvSpPr/>
          <p:nvPr/>
        </p:nvSpPr>
        <p:spPr>
          <a:xfrm>
            <a:off x="7409021" y="6431875"/>
            <a:ext cx="6469975" cy="22860"/>
          </a:xfrm>
          <a:prstGeom prst="rect">
            <a:avLst/>
          </a:prstGeom>
          <a:solidFill>
            <a:srgbClr val="1B5F39"/>
          </a:solidFill>
          <a:ln/>
        </p:spPr>
        <p:txBody>
          <a:bodyPr/>
          <a:lstStyle/>
          <a:p>
            <a:endParaRPr lang="en-GB"/>
          </a:p>
        </p:txBody>
      </p:sp>
      <p:sp>
        <p:nvSpPr>
          <p:cNvPr id="26" name="Text 24"/>
          <p:cNvSpPr/>
          <p:nvPr/>
        </p:nvSpPr>
        <p:spPr>
          <a:xfrm>
            <a:off x="7409021" y="6571417"/>
            <a:ext cx="2986921" cy="293489"/>
          </a:xfrm>
          <a:prstGeom prst="rect">
            <a:avLst/>
          </a:prstGeom>
          <a:noFill/>
          <a:ln/>
        </p:spPr>
        <p:txBody>
          <a:bodyPr wrap="none" lIns="0" tIns="0" rIns="0" bIns="0" rtlCol="0" anchor="t"/>
          <a:lstStyle/>
          <a:p>
            <a:pPr marL="0" indent="0" algn="l">
              <a:lnSpc>
                <a:spcPts val="2300"/>
              </a:lnSpc>
              <a:buNone/>
            </a:pPr>
            <a:r>
              <a:rPr lang="en-US" sz="1800" dirty="0">
                <a:solidFill>
                  <a:srgbClr val="2C2821"/>
                </a:solidFill>
                <a:latin typeface="Alice" pitchFamily="34" charset="0"/>
                <a:ea typeface="Alice" pitchFamily="34" charset="-122"/>
                <a:cs typeface="Alice" pitchFamily="34" charset="-120"/>
              </a:rPr>
              <a:t>Confirmation &amp; Notification</a:t>
            </a:r>
            <a:endParaRPr lang="en-US" sz="1800" dirty="0"/>
          </a:p>
        </p:txBody>
      </p:sp>
      <p:sp>
        <p:nvSpPr>
          <p:cNvPr id="27" name="Text 25"/>
          <p:cNvSpPr/>
          <p:nvPr/>
        </p:nvSpPr>
        <p:spPr>
          <a:xfrm>
            <a:off x="7409021" y="6977539"/>
            <a:ext cx="6469975" cy="300514"/>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Appointments confirmed and all parties receive automated notifications</a:t>
            </a:r>
            <a:endParaRPr lang="en-US" sz="14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9140" y="652939"/>
            <a:ext cx="7258883" cy="577453"/>
          </a:xfrm>
          <a:prstGeom prst="rect">
            <a:avLst/>
          </a:prstGeom>
          <a:noFill/>
          <a:ln/>
        </p:spPr>
        <p:txBody>
          <a:bodyPr wrap="none" lIns="0" tIns="0" rIns="0" bIns="0" rtlCol="0" anchor="t"/>
          <a:lstStyle/>
          <a:p>
            <a:pPr marL="0" indent="0" algn="l">
              <a:lnSpc>
                <a:spcPts val="4500"/>
              </a:lnSpc>
              <a:buNone/>
            </a:pPr>
            <a:r>
              <a:rPr lang="en-US" sz="3600" dirty="0">
                <a:solidFill>
                  <a:srgbClr val="233E32"/>
                </a:solidFill>
                <a:latin typeface="Alice" pitchFamily="34" charset="0"/>
                <a:ea typeface="Alice" pitchFamily="34" charset="-122"/>
                <a:cs typeface="Alice" pitchFamily="34" charset="-120"/>
              </a:rPr>
              <a:t>Algorithm Rules &amp; Priority Scoring</a:t>
            </a:r>
            <a:endParaRPr lang="en-US" sz="3600" dirty="0"/>
          </a:p>
        </p:txBody>
      </p:sp>
      <p:sp>
        <p:nvSpPr>
          <p:cNvPr id="3" name="Text 1"/>
          <p:cNvSpPr/>
          <p:nvPr/>
        </p:nvSpPr>
        <p:spPr>
          <a:xfrm>
            <a:off x="739140" y="1599962"/>
            <a:ext cx="13152120" cy="591264"/>
          </a:xfrm>
          <a:prstGeom prst="rect">
            <a:avLst/>
          </a:prstGeom>
          <a:noFill/>
          <a:ln/>
        </p:spPr>
        <p:txBody>
          <a:bodyPr wrap="squar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The scheduling algorithm employs a sophisticated point-based system that assigns priority scores based on clinical urgency, patient circumstances, and operational efficiency considerations. These rules ensure patients receive timely care whilst optimising resource allocation.</a:t>
            </a:r>
            <a:endParaRPr lang="en-US" sz="1450" dirty="0"/>
          </a:p>
        </p:txBody>
      </p:sp>
      <p:sp>
        <p:nvSpPr>
          <p:cNvPr id="4" name="Shape 2"/>
          <p:cNvSpPr/>
          <p:nvPr/>
        </p:nvSpPr>
        <p:spPr>
          <a:xfrm>
            <a:off x="739140" y="2399109"/>
            <a:ext cx="13152120" cy="3743206"/>
          </a:xfrm>
          <a:prstGeom prst="roundRect">
            <a:avLst>
              <a:gd name="adj" fmla="val 740"/>
            </a:avLst>
          </a:prstGeom>
          <a:noFill/>
          <a:ln w="7620">
            <a:solidFill>
              <a:srgbClr val="000000">
                <a:alpha val="8000"/>
              </a:srgbClr>
            </a:solidFill>
            <a:prstDash val="solid"/>
          </a:ln>
        </p:spPr>
        <p:txBody>
          <a:bodyPr/>
          <a:lstStyle/>
          <a:p>
            <a:endParaRPr lang="en-GB"/>
          </a:p>
        </p:txBody>
      </p:sp>
      <p:sp>
        <p:nvSpPr>
          <p:cNvPr id="5" name="Shape 3"/>
          <p:cNvSpPr/>
          <p:nvPr/>
        </p:nvSpPr>
        <p:spPr>
          <a:xfrm>
            <a:off x="746760" y="2406729"/>
            <a:ext cx="13136880" cy="532567"/>
          </a:xfrm>
          <a:prstGeom prst="rect">
            <a:avLst/>
          </a:prstGeom>
          <a:solidFill>
            <a:srgbClr val="FFFFFF">
              <a:alpha val="4000"/>
            </a:srgbClr>
          </a:solidFill>
          <a:ln/>
        </p:spPr>
        <p:txBody>
          <a:bodyPr/>
          <a:lstStyle/>
          <a:p>
            <a:endParaRPr lang="en-GB"/>
          </a:p>
        </p:txBody>
      </p:sp>
      <p:sp>
        <p:nvSpPr>
          <p:cNvPr id="6" name="Text 4"/>
          <p:cNvSpPr/>
          <p:nvPr/>
        </p:nvSpPr>
        <p:spPr>
          <a:xfrm>
            <a:off x="931664" y="2525197"/>
            <a:ext cx="2910840" cy="295632"/>
          </a:xfrm>
          <a:prstGeom prst="rect">
            <a:avLst/>
          </a:prstGeom>
          <a:noFill/>
          <a:ln/>
        </p:spPr>
        <p:txBody>
          <a:bodyPr wrap="none" lIns="0" tIns="0" rIns="0" bIns="0" rtlCol="0" anchor="t"/>
          <a:lstStyle/>
          <a:p>
            <a:pPr marL="0" indent="0" algn="l">
              <a:lnSpc>
                <a:spcPts val="2300"/>
              </a:lnSpc>
              <a:buNone/>
            </a:pPr>
            <a:r>
              <a:rPr lang="en-US" sz="1450" b="1" dirty="0">
                <a:solidFill>
                  <a:srgbClr val="2C2821"/>
                </a:solidFill>
                <a:latin typeface="Lora" pitchFamily="34" charset="0"/>
                <a:ea typeface="Lora" pitchFamily="34" charset="-122"/>
                <a:cs typeface="Lora" pitchFamily="34" charset="-120"/>
              </a:rPr>
              <a:t>Risk Level</a:t>
            </a:r>
            <a:endParaRPr lang="en-US" sz="1450" dirty="0"/>
          </a:p>
        </p:txBody>
      </p:sp>
      <p:sp>
        <p:nvSpPr>
          <p:cNvPr id="7" name="Text 5"/>
          <p:cNvSpPr/>
          <p:nvPr/>
        </p:nvSpPr>
        <p:spPr>
          <a:xfrm>
            <a:off x="4219694" y="2525197"/>
            <a:ext cx="2250162" cy="295632"/>
          </a:xfrm>
          <a:prstGeom prst="rect">
            <a:avLst/>
          </a:prstGeom>
          <a:noFill/>
          <a:ln/>
        </p:spPr>
        <p:txBody>
          <a:bodyPr wrap="none" lIns="0" tIns="0" rIns="0" bIns="0" rtlCol="0" anchor="t"/>
          <a:lstStyle/>
          <a:p>
            <a:pPr marL="0" indent="0" algn="l">
              <a:lnSpc>
                <a:spcPts val="2300"/>
              </a:lnSpc>
              <a:buNone/>
            </a:pPr>
            <a:r>
              <a:rPr lang="en-US" sz="1450" b="1" dirty="0">
                <a:solidFill>
                  <a:srgbClr val="2C2821"/>
                </a:solidFill>
                <a:latin typeface="Lora" pitchFamily="34" charset="0"/>
                <a:ea typeface="Lora" pitchFamily="34" charset="-122"/>
                <a:cs typeface="Lora" pitchFamily="34" charset="-120"/>
              </a:rPr>
              <a:t>Priority Points</a:t>
            </a:r>
            <a:endParaRPr lang="en-US" sz="1450" dirty="0"/>
          </a:p>
        </p:txBody>
      </p:sp>
      <p:sp>
        <p:nvSpPr>
          <p:cNvPr id="8" name="Text 6"/>
          <p:cNvSpPr/>
          <p:nvPr/>
        </p:nvSpPr>
        <p:spPr>
          <a:xfrm>
            <a:off x="6847046" y="2525197"/>
            <a:ext cx="6851809" cy="295632"/>
          </a:xfrm>
          <a:prstGeom prst="rect">
            <a:avLst/>
          </a:prstGeom>
          <a:noFill/>
          <a:ln/>
        </p:spPr>
        <p:txBody>
          <a:bodyPr wrap="none" lIns="0" tIns="0" rIns="0" bIns="0" rtlCol="0" anchor="t"/>
          <a:lstStyle/>
          <a:p>
            <a:pPr marL="0" indent="0" algn="l">
              <a:lnSpc>
                <a:spcPts val="2300"/>
              </a:lnSpc>
              <a:buNone/>
            </a:pPr>
            <a:r>
              <a:rPr lang="en-US" sz="1450" b="1" dirty="0">
                <a:solidFill>
                  <a:srgbClr val="2C2821"/>
                </a:solidFill>
                <a:latin typeface="Lora" pitchFamily="34" charset="0"/>
                <a:ea typeface="Lora" pitchFamily="34" charset="-122"/>
                <a:cs typeface="Lora" pitchFamily="34" charset="-120"/>
              </a:rPr>
              <a:t>Scheduling Notes</a:t>
            </a:r>
            <a:endParaRPr lang="en-US" sz="1450" dirty="0"/>
          </a:p>
        </p:txBody>
      </p:sp>
      <p:sp>
        <p:nvSpPr>
          <p:cNvPr id="9" name="Shape 7"/>
          <p:cNvSpPr/>
          <p:nvPr/>
        </p:nvSpPr>
        <p:spPr>
          <a:xfrm>
            <a:off x="746760" y="2939296"/>
            <a:ext cx="13136880" cy="532567"/>
          </a:xfrm>
          <a:prstGeom prst="rect">
            <a:avLst/>
          </a:prstGeom>
          <a:solidFill>
            <a:srgbClr val="000000">
              <a:alpha val="4000"/>
            </a:srgbClr>
          </a:solidFill>
          <a:ln/>
        </p:spPr>
        <p:txBody>
          <a:bodyPr/>
          <a:lstStyle/>
          <a:p>
            <a:endParaRPr lang="en-GB"/>
          </a:p>
        </p:txBody>
      </p:sp>
      <p:sp>
        <p:nvSpPr>
          <p:cNvPr id="10" name="Text 8"/>
          <p:cNvSpPr/>
          <p:nvPr/>
        </p:nvSpPr>
        <p:spPr>
          <a:xfrm>
            <a:off x="931664" y="3057763"/>
            <a:ext cx="2910840"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High (8-10)</a:t>
            </a:r>
            <a:endParaRPr lang="en-US" sz="1450" dirty="0"/>
          </a:p>
        </p:txBody>
      </p:sp>
      <p:sp>
        <p:nvSpPr>
          <p:cNvPr id="11" name="Text 9"/>
          <p:cNvSpPr/>
          <p:nvPr/>
        </p:nvSpPr>
        <p:spPr>
          <a:xfrm>
            <a:off x="4219694" y="3057763"/>
            <a:ext cx="2250162"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+5 points</a:t>
            </a:r>
            <a:endParaRPr lang="en-US" sz="1450" dirty="0"/>
          </a:p>
        </p:txBody>
      </p:sp>
      <p:sp>
        <p:nvSpPr>
          <p:cNvPr id="12" name="Text 10"/>
          <p:cNvSpPr/>
          <p:nvPr/>
        </p:nvSpPr>
        <p:spPr>
          <a:xfrm>
            <a:off x="6847046" y="3057763"/>
            <a:ext cx="6851809"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Same-day or next-day slots prioritised; emergency override available</a:t>
            </a:r>
            <a:endParaRPr lang="en-US" sz="1450" dirty="0"/>
          </a:p>
        </p:txBody>
      </p:sp>
      <p:sp>
        <p:nvSpPr>
          <p:cNvPr id="13" name="Shape 11"/>
          <p:cNvSpPr/>
          <p:nvPr/>
        </p:nvSpPr>
        <p:spPr>
          <a:xfrm>
            <a:off x="746760" y="3471863"/>
            <a:ext cx="13136880" cy="532567"/>
          </a:xfrm>
          <a:prstGeom prst="rect">
            <a:avLst/>
          </a:prstGeom>
          <a:solidFill>
            <a:srgbClr val="FFFFFF">
              <a:alpha val="4000"/>
            </a:srgbClr>
          </a:solidFill>
          <a:ln/>
        </p:spPr>
        <p:txBody>
          <a:bodyPr/>
          <a:lstStyle/>
          <a:p>
            <a:endParaRPr lang="en-GB"/>
          </a:p>
        </p:txBody>
      </p:sp>
      <p:sp>
        <p:nvSpPr>
          <p:cNvPr id="14" name="Text 12"/>
          <p:cNvSpPr/>
          <p:nvPr/>
        </p:nvSpPr>
        <p:spPr>
          <a:xfrm>
            <a:off x="931664" y="3590330"/>
            <a:ext cx="2910840"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Moderate (4-7)</a:t>
            </a:r>
            <a:endParaRPr lang="en-US" sz="1450" dirty="0"/>
          </a:p>
        </p:txBody>
      </p:sp>
      <p:sp>
        <p:nvSpPr>
          <p:cNvPr id="15" name="Text 13"/>
          <p:cNvSpPr/>
          <p:nvPr/>
        </p:nvSpPr>
        <p:spPr>
          <a:xfrm>
            <a:off x="4219694" y="3590330"/>
            <a:ext cx="2250162"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+3 points</a:t>
            </a:r>
            <a:endParaRPr lang="en-US" sz="1450" dirty="0"/>
          </a:p>
        </p:txBody>
      </p:sp>
      <p:sp>
        <p:nvSpPr>
          <p:cNvPr id="16" name="Text 14"/>
          <p:cNvSpPr/>
          <p:nvPr/>
        </p:nvSpPr>
        <p:spPr>
          <a:xfrm>
            <a:off x="6847046" y="3590330"/>
            <a:ext cx="6851809"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Within 3-7 days; considers patient preference and dentist specialisation</a:t>
            </a:r>
            <a:endParaRPr lang="en-US" sz="1450" dirty="0"/>
          </a:p>
        </p:txBody>
      </p:sp>
      <p:sp>
        <p:nvSpPr>
          <p:cNvPr id="17" name="Shape 15"/>
          <p:cNvSpPr/>
          <p:nvPr/>
        </p:nvSpPr>
        <p:spPr>
          <a:xfrm>
            <a:off x="746760" y="4004429"/>
            <a:ext cx="13136880" cy="532567"/>
          </a:xfrm>
          <a:prstGeom prst="rect">
            <a:avLst/>
          </a:prstGeom>
          <a:solidFill>
            <a:srgbClr val="000000">
              <a:alpha val="4000"/>
            </a:srgbClr>
          </a:solidFill>
          <a:ln/>
        </p:spPr>
        <p:txBody>
          <a:bodyPr/>
          <a:lstStyle/>
          <a:p>
            <a:endParaRPr lang="en-GB"/>
          </a:p>
        </p:txBody>
      </p:sp>
      <p:sp>
        <p:nvSpPr>
          <p:cNvPr id="18" name="Text 16"/>
          <p:cNvSpPr/>
          <p:nvPr/>
        </p:nvSpPr>
        <p:spPr>
          <a:xfrm>
            <a:off x="931664" y="4122896"/>
            <a:ext cx="2910840"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Low (1-3)</a:t>
            </a:r>
            <a:endParaRPr lang="en-US" sz="1450" dirty="0"/>
          </a:p>
        </p:txBody>
      </p:sp>
      <p:sp>
        <p:nvSpPr>
          <p:cNvPr id="19" name="Text 17"/>
          <p:cNvSpPr/>
          <p:nvPr/>
        </p:nvSpPr>
        <p:spPr>
          <a:xfrm>
            <a:off x="4219694" y="4122896"/>
            <a:ext cx="2250162"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+1 point</a:t>
            </a:r>
            <a:endParaRPr lang="en-US" sz="1450" dirty="0"/>
          </a:p>
        </p:txBody>
      </p:sp>
      <p:sp>
        <p:nvSpPr>
          <p:cNvPr id="20" name="Text 18"/>
          <p:cNvSpPr/>
          <p:nvPr/>
        </p:nvSpPr>
        <p:spPr>
          <a:xfrm>
            <a:off x="6847046" y="4122896"/>
            <a:ext cx="6851809"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Standard scheduling within 2 weeks; routine care pathway</a:t>
            </a:r>
            <a:endParaRPr lang="en-US" sz="1450" dirty="0"/>
          </a:p>
        </p:txBody>
      </p:sp>
      <p:sp>
        <p:nvSpPr>
          <p:cNvPr id="21" name="Shape 19"/>
          <p:cNvSpPr/>
          <p:nvPr/>
        </p:nvSpPr>
        <p:spPr>
          <a:xfrm>
            <a:off x="746760" y="4536996"/>
            <a:ext cx="13136880" cy="532567"/>
          </a:xfrm>
          <a:prstGeom prst="rect">
            <a:avLst/>
          </a:prstGeom>
          <a:solidFill>
            <a:srgbClr val="FFFFFF">
              <a:alpha val="4000"/>
            </a:srgbClr>
          </a:solidFill>
          <a:ln/>
        </p:spPr>
        <p:txBody>
          <a:bodyPr/>
          <a:lstStyle/>
          <a:p>
            <a:endParaRPr lang="en-GB"/>
          </a:p>
        </p:txBody>
      </p:sp>
      <p:sp>
        <p:nvSpPr>
          <p:cNvPr id="22" name="Text 20"/>
          <p:cNvSpPr/>
          <p:nvPr/>
        </p:nvSpPr>
        <p:spPr>
          <a:xfrm>
            <a:off x="931664" y="4655463"/>
            <a:ext cx="2910840"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First-time patient</a:t>
            </a:r>
            <a:endParaRPr lang="en-US" sz="1450" dirty="0"/>
          </a:p>
        </p:txBody>
      </p:sp>
      <p:sp>
        <p:nvSpPr>
          <p:cNvPr id="23" name="Text 21"/>
          <p:cNvSpPr/>
          <p:nvPr/>
        </p:nvSpPr>
        <p:spPr>
          <a:xfrm>
            <a:off x="4219694" y="4655463"/>
            <a:ext cx="2250162"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+1 point</a:t>
            </a:r>
            <a:endParaRPr lang="en-US" sz="1450" dirty="0"/>
          </a:p>
        </p:txBody>
      </p:sp>
      <p:sp>
        <p:nvSpPr>
          <p:cNvPr id="24" name="Text 22"/>
          <p:cNvSpPr/>
          <p:nvPr/>
        </p:nvSpPr>
        <p:spPr>
          <a:xfrm>
            <a:off x="6847046" y="4655463"/>
            <a:ext cx="6851809"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Additional time allocated for comprehensive assessment</a:t>
            </a:r>
            <a:endParaRPr lang="en-US" sz="1450" dirty="0"/>
          </a:p>
        </p:txBody>
      </p:sp>
      <p:sp>
        <p:nvSpPr>
          <p:cNvPr id="25" name="Shape 23"/>
          <p:cNvSpPr/>
          <p:nvPr/>
        </p:nvSpPr>
        <p:spPr>
          <a:xfrm>
            <a:off x="746760" y="5069562"/>
            <a:ext cx="13136880" cy="532567"/>
          </a:xfrm>
          <a:prstGeom prst="rect">
            <a:avLst/>
          </a:prstGeom>
          <a:solidFill>
            <a:srgbClr val="000000">
              <a:alpha val="4000"/>
            </a:srgbClr>
          </a:solidFill>
          <a:ln/>
        </p:spPr>
        <p:txBody>
          <a:bodyPr/>
          <a:lstStyle/>
          <a:p>
            <a:endParaRPr lang="en-GB"/>
          </a:p>
        </p:txBody>
      </p:sp>
      <p:sp>
        <p:nvSpPr>
          <p:cNvPr id="26" name="Text 24"/>
          <p:cNvSpPr/>
          <p:nvPr/>
        </p:nvSpPr>
        <p:spPr>
          <a:xfrm>
            <a:off x="931664" y="5188029"/>
            <a:ext cx="2910840"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Follow-up visit</a:t>
            </a:r>
            <a:endParaRPr lang="en-US" sz="1450" dirty="0"/>
          </a:p>
        </p:txBody>
      </p:sp>
      <p:sp>
        <p:nvSpPr>
          <p:cNvPr id="27" name="Text 25"/>
          <p:cNvSpPr/>
          <p:nvPr/>
        </p:nvSpPr>
        <p:spPr>
          <a:xfrm>
            <a:off x="4219694" y="5188029"/>
            <a:ext cx="2250162"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+2 points</a:t>
            </a:r>
            <a:endParaRPr lang="en-US" sz="1450" dirty="0"/>
          </a:p>
        </p:txBody>
      </p:sp>
      <p:sp>
        <p:nvSpPr>
          <p:cNvPr id="28" name="Text 26"/>
          <p:cNvSpPr/>
          <p:nvPr/>
        </p:nvSpPr>
        <p:spPr>
          <a:xfrm>
            <a:off x="6847046" y="5188029"/>
            <a:ext cx="6851809"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Preference for original treating dentist when available</a:t>
            </a:r>
            <a:endParaRPr lang="en-US" sz="1450" dirty="0"/>
          </a:p>
        </p:txBody>
      </p:sp>
      <p:sp>
        <p:nvSpPr>
          <p:cNvPr id="29" name="Shape 27"/>
          <p:cNvSpPr/>
          <p:nvPr/>
        </p:nvSpPr>
        <p:spPr>
          <a:xfrm>
            <a:off x="746760" y="5602129"/>
            <a:ext cx="13136880" cy="532567"/>
          </a:xfrm>
          <a:prstGeom prst="rect">
            <a:avLst/>
          </a:prstGeom>
          <a:solidFill>
            <a:srgbClr val="FFFFFF">
              <a:alpha val="4000"/>
            </a:srgbClr>
          </a:solidFill>
          <a:ln/>
        </p:spPr>
        <p:txBody>
          <a:bodyPr/>
          <a:lstStyle/>
          <a:p>
            <a:endParaRPr lang="en-GB"/>
          </a:p>
        </p:txBody>
      </p:sp>
      <p:sp>
        <p:nvSpPr>
          <p:cNvPr id="30" name="Text 28"/>
          <p:cNvSpPr/>
          <p:nvPr/>
        </p:nvSpPr>
        <p:spPr>
          <a:xfrm>
            <a:off x="931664" y="5720596"/>
            <a:ext cx="2910840"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Emergency flag</a:t>
            </a:r>
            <a:endParaRPr lang="en-US" sz="1450" dirty="0"/>
          </a:p>
        </p:txBody>
      </p:sp>
      <p:sp>
        <p:nvSpPr>
          <p:cNvPr id="31" name="Text 29"/>
          <p:cNvSpPr/>
          <p:nvPr/>
        </p:nvSpPr>
        <p:spPr>
          <a:xfrm>
            <a:off x="4219694" y="5720596"/>
            <a:ext cx="2250162"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+7 points</a:t>
            </a:r>
            <a:endParaRPr lang="en-US" sz="1450" dirty="0"/>
          </a:p>
        </p:txBody>
      </p:sp>
      <p:sp>
        <p:nvSpPr>
          <p:cNvPr id="32" name="Text 30"/>
          <p:cNvSpPr/>
          <p:nvPr/>
        </p:nvSpPr>
        <p:spPr>
          <a:xfrm>
            <a:off x="6847046" y="5720596"/>
            <a:ext cx="6851809" cy="295632"/>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Immediate booking; overrides standard queue; alerts on-call dentist</a:t>
            </a:r>
            <a:endParaRPr lang="en-US" sz="1450" dirty="0"/>
          </a:p>
        </p:txBody>
      </p:sp>
      <p:sp>
        <p:nvSpPr>
          <p:cNvPr id="33" name="Text 31"/>
          <p:cNvSpPr/>
          <p:nvPr/>
        </p:nvSpPr>
        <p:spPr>
          <a:xfrm>
            <a:off x="739140" y="6419493"/>
            <a:ext cx="2968943" cy="288727"/>
          </a:xfrm>
          <a:prstGeom prst="rect">
            <a:avLst/>
          </a:prstGeom>
          <a:noFill/>
          <a:ln/>
        </p:spPr>
        <p:txBody>
          <a:bodyPr wrap="none" lIns="0" tIns="0" rIns="0" bIns="0" rtlCol="0" anchor="t"/>
          <a:lstStyle/>
          <a:p>
            <a:pPr marL="0" indent="0" algn="l">
              <a:lnSpc>
                <a:spcPts val="2250"/>
              </a:lnSpc>
              <a:buNone/>
            </a:pPr>
            <a:r>
              <a:rPr lang="en-US" sz="1800" dirty="0">
                <a:solidFill>
                  <a:srgbClr val="233E32"/>
                </a:solidFill>
                <a:latin typeface="Alice" pitchFamily="34" charset="0"/>
                <a:ea typeface="Alice" pitchFamily="34" charset="-122"/>
                <a:cs typeface="Alice" pitchFamily="34" charset="-120"/>
              </a:rPr>
              <a:t>Workload Adjustment Factor</a:t>
            </a:r>
            <a:endParaRPr lang="en-US" sz="1800" dirty="0"/>
          </a:p>
        </p:txBody>
      </p:sp>
      <p:sp>
        <p:nvSpPr>
          <p:cNvPr id="34" name="Text 32"/>
          <p:cNvSpPr/>
          <p:nvPr/>
        </p:nvSpPr>
        <p:spPr>
          <a:xfrm>
            <a:off x="739140" y="6985397"/>
            <a:ext cx="13152120" cy="591264"/>
          </a:xfrm>
          <a:prstGeom prst="rect">
            <a:avLst/>
          </a:prstGeom>
          <a:noFill/>
          <a:ln/>
        </p:spPr>
        <p:txBody>
          <a:bodyPr wrap="squar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Priority scores are adjusted by dentist workload coefficient: lightly loaded dentists (0-60% capacity) receive +1 modifier, standard load (61-85%) receives no modifier, and heavily loaded dentists (86%+) receive -2 modifier to promote balanced scheduling.</a:t>
            </a:r>
            <a:endParaRPr lang="en-US" sz="14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6837" y="281226"/>
            <a:ext cx="4023479" cy="317897"/>
          </a:xfrm>
          <a:prstGeom prst="rect">
            <a:avLst/>
          </a:prstGeom>
          <a:noFill/>
          <a:ln/>
        </p:spPr>
        <p:txBody>
          <a:bodyPr wrap="none" lIns="0" tIns="0" rIns="0" bIns="0" rtlCol="0" anchor="t"/>
          <a:lstStyle/>
          <a:p>
            <a:pPr marL="0" indent="0" algn="l">
              <a:lnSpc>
                <a:spcPts val="2500"/>
              </a:lnSpc>
              <a:buNone/>
            </a:pPr>
            <a:r>
              <a:rPr lang="en-US" sz="2000" dirty="0">
                <a:solidFill>
                  <a:srgbClr val="233E32"/>
                </a:solidFill>
                <a:latin typeface="Alice" pitchFamily="34" charset="0"/>
                <a:ea typeface="Alice" pitchFamily="34" charset="-122"/>
                <a:cs typeface="Alice" pitchFamily="34" charset="-120"/>
              </a:rPr>
              <a:t>Scheduling Algorithm Pseudo-Code</a:t>
            </a:r>
            <a:endParaRPr lang="en-US" sz="2000" dirty="0"/>
          </a:p>
        </p:txBody>
      </p:sp>
      <p:sp>
        <p:nvSpPr>
          <p:cNvPr id="3" name="Shape 1"/>
          <p:cNvSpPr/>
          <p:nvPr/>
        </p:nvSpPr>
        <p:spPr>
          <a:xfrm>
            <a:off x="406837" y="802481"/>
            <a:ext cx="13816727" cy="7145893"/>
          </a:xfrm>
          <a:prstGeom prst="roundRect">
            <a:avLst>
              <a:gd name="adj" fmla="val 214"/>
            </a:avLst>
          </a:prstGeom>
          <a:solidFill>
            <a:srgbClr val="EFEEEB"/>
          </a:solidFill>
          <a:ln/>
        </p:spPr>
        <p:txBody>
          <a:bodyPr/>
          <a:lstStyle/>
          <a:p>
            <a:endParaRPr lang="en-GB"/>
          </a:p>
        </p:txBody>
      </p:sp>
      <p:sp>
        <p:nvSpPr>
          <p:cNvPr id="4" name="Shape 2"/>
          <p:cNvSpPr/>
          <p:nvPr/>
        </p:nvSpPr>
        <p:spPr>
          <a:xfrm>
            <a:off x="401836" y="802481"/>
            <a:ext cx="13826728" cy="7145893"/>
          </a:xfrm>
          <a:prstGeom prst="roundRect">
            <a:avLst>
              <a:gd name="adj" fmla="val 214"/>
            </a:avLst>
          </a:prstGeom>
          <a:solidFill>
            <a:srgbClr val="EFEEEB"/>
          </a:solidFill>
          <a:ln/>
        </p:spPr>
        <p:txBody>
          <a:bodyPr/>
          <a:lstStyle/>
          <a:p>
            <a:endParaRPr lang="en-GB"/>
          </a:p>
        </p:txBody>
      </p:sp>
      <p:sp>
        <p:nvSpPr>
          <p:cNvPr id="5" name="Text 3"/>
          <p:cNvSpPr/>
          <p:nvPr/>
        </p:nvSpPr>
        <p:spPr>
          <a:xfrm>
            <a:off x="503515" y="878681"/>
            <a:ext cx="13623369" cy="6993493"/>
          </a:xfrm>
          <a:prstGeom prst="rect">
            <a:avLst/>
          </a:prstGeom>
          <a:noFill/>
          <a:ln/>
        </p:spPr>
        <p:txBody>
          <a:bodyPr wrap="square" lIns="0" tIns="0" rIns="0" bIns="0" rtlCol="0" anchor="t"/>
          <a:lstStyle/>
          <a:p>
            <a:pPr marL="0" indent="0" algn="l">
              <a:lnSpc>
                <a:spcPts val="1250"/>
              </a:lnSpc>
              <a:buNone/>
            </a:pPr>
            <a:r>
              <a:rPr lang="en-US" sz="800" dirty="0">
                <a:solidFill>
                  <a:srgbClr val="2C2821"/>
                </a:solidFill>
                <a:highlight>
                  <a:srgbClr val="EFEEEB"/>
                </a:highlight>
                <a:latin typeface="Consolas" pitchFamily="34" charset="0"/>
                <a:ea typeface="Consolas" pitchFamily="34" charset="-122"/>
                <a:cs typeface="Consolas" pitchFamily="34" charset="-120"/>
              </a:rPr>
              <a:t>FUNCTION ScheduleAppointment(patient, requestedDateTime, symptoms):
 // Step 1: Calculate risk score from symptoms
 riskScore = CalculateRiskScore(symptoms, patient.medicalHistory)
 // Step 2: Determine priority points
 priorityPoints = 0
 IF riskScore &gt;= 8 THEN priorityPoints += 5
 ELSE IF riskScore &gt;= 4 THEN priorityPoints += 3
 ELSE priorityPoints += 1
 IF patient.isEmergency THEN priorityPoints += 7
 IF patient.isFirstTime THEN priorityPoints += 1
 IF patient.isFollowUp THEN priorityPoints += 2
 // Step 3: Find available dentists
 availableDentists = QueryDentistAvailability(requestedDateTime)
 IF availableDentists.isEmpty() THEN
 suggestedSlots = FindNextAvailableSlots(requestedDateTime)
 RETURN suggestedSlots
 END IF
 // Step 4: Calculate adjusted priority for each dentist
 FOR EACH dentist IN availableDentists:
 workloadFactor = CalculateWorkloadFactor(dentist)
 dentist.adjustedPriority = priorityPoints + workloadFactor
 // Add specialisation bonus if applicable
 IF DentistSpecialisationMatches(dentist, symptoms) THEN
 dentist.adjustedPriority += 2
 END IF
 END FOR
 // Step 5: Select optimal dentist
 selectedDentist = dentist WITH MAX(adjustedPriority)
 // Step 6: Create appointment and notify
 appointment = CreateAppointment(patient, selectedDentist, requestedDateTime)
 SendNotifications(patient, selectedDentist, appointment)
 RETURN appointment
END FUNCTION
</a:t>
            </a:r>
            <a:endParaRPr lang="en-US" sz="800" dirty="0"/>
          </a:p>
        </p:txBody>
      </p:sp>
      <p:pic>
        <p:nvPicPr>
          <p:cNvPr id="7" name="Picture 6" descr="A diagram of a tooth decay&#10;&#10;AI-generated content may be incorrect.">
            <a:extLst>
              <a:ext uri="{FF2B5EF4-FFF2-40B4-BE49-F238E27FC236}">
                <a16:creationId xmlns:a16="http://schemas.microsoft.com/office/drawing/2014/main" id="{D903E315-2CD4-FBD8-9E51-9388881B4162}"/>
              </a:ext>
            </a:extLst>
          </p:cNvPr>
          <p:cNvPicPr>
            <a:picLocks noChangeAspect="1"/>
          </p:cNvPicPr>
          <p:nvPr/>
        </p:nvPicPr>
        <p:blipFill>
          <a:blip r:embed="rId3"/>
          <a:stretch>
            <a:fillRect/>
          </a:stretch>
        </p:blipFill>
        <p:spPr>
          <a:xfrm>
            <a:off x="6011862" y="802481"/>
            <a:ext cx="4560887" cy="684133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5316" y="431244"/>
            <a:ext cx="5617607" cy="488513"/>
          </a:xfrm>
          <a:prstGeom prst="rect">
            <a:avLst/>
          </a:prstGeom>
          <a:noFill/>
          <a:ln/>
        </p:spPr>
        <p:txBody>
          <a:bodyPr wrap="none" lIns="0" tIns="0" rIns="0" bIns="0" rtlCol="0" anchor="t"/>
          <a:lstStyle/>
          <a:p>
            <a:pPr marL="0" indent="0" algn="l">
              <a:lnSpc>
                <a:spcPts val="3800"/>
              </a:lnSpc>
              <a:buNone/>
            </a:pPr>
            <a:r>
              <a:rPr lang="en-US" sz="3050" dirty="0">
                <a:solidFill>
                  <a:srgbClr val="233E32"/>
                </a:solidFill>
                <a:latin typeface="Alice" pitchFamily="34" charset="0"/>
                <a:ea typeface="Alice" pitchFamily="34" charset="-122"/>
                <a:cs typeface="Alice" pitchFamily="34" charset="-120"/>
              </a:rPr>
              <a:t>Scheduling Algorithm Workflow</a:t>
            </a:r>
            <a:endParaRPr lang="en-US" sz="3050" dirty="0"/>
          </a:p>
        </p:txBody>
      </p:sp>
      <p:pic>
        <p:nvPicPr>
          <p:cNvPr id="3" name="Image 0" descr="preencoded.png"/>
          <p:cNvPicPr>
            <a:picLocks noChangeAspect="1"/>
          </p:cNvPicPr>
          <p:nvPr/>
        </p:nvPicPr>
        <p:blipFill>
          <a:blip r:embed="rId3"/>
          <a:stretch>
            <a:fillRect/>
          </a:stretch>
        </p:blipFill>
        <p:spPr>
          <a:xfrm>
            <a:off x="625316" y="1232416"/>
            <a:ext cx="781645" cy="937974"/>
          </a:xfrm>
          <a:prstGeom prst="rect">
            <a:avLst/>
          </a:prstGeom>
        </p:spPr>
      </p:pic>
      <p:sp>
        <p:nvSpPr>
          <p:cNvPr id="4" name="Text 1"/>
          <p:cNvSpPr/>
          <p:nvPr/>
        </p:nvSpPr>
        <p:spPr>
          <a:xfrm>
            <a:off x="1563291" y="1388745"/>
            <a:ext cx="1954292" cy="244197"/>
          </a:xfrm>
          <a:prstGeom prst="rect">
            <a:avLst/>
          </a:prstGeom>
          <a:noFill/>
          <a:ln/>
        </p:spPr>
        <p:txBody>
          <a:bodyPr wrap="none" lIns="0" tIns="0" rIns="0" bIns="0" rtlCol="0" anchor="t"/>
          <a:lstStyle/>
          <a:p>
            <a:pPr marL="0" indent="0" algn="l">
              <a:lnSpc>
                <a:spcPts val="1900"/>
              </a:lnSpc>
              <a:buNone/>
            </a:pPr>
            <a:r>
              <a:rPr lang="en-US" sz="1500" dirty="0">
                <a:solidFill>
                  <a:srgbClr val="2C2821"/>
                </a:solidFill>
                <a:latin typeface="Alice" pitchFamily="34" charset="0"/>
                <a:ea typeface="Alice" pitchFamily="34" charset="-122"/>
                <a:cs typeface="Alice" pitchFamily="34" charset="-120"/>
              </a:rPr>
              <a:t>Patient Request</a:t>
            </a:r>
            <a:endParaRPr lang="en-US" sz="1500" dirty="0"/>
          </a:p>
        </p:txBody>
      </p:sp>
      <p:sp>
        <p:nvSpPr>
          <p:cNvPr id="5" name="Text 2"/>
          <p:cNvSpPr/>
          <p:nvPr/>
        </p:nvSpPr>
        <p:spPr>
          <a:xfrm>
            <a:off x="1563291" y="1726644"/>
            <a:ext cx="12441793" cy="250031"/>
          </a:xfrm>
          <a:prstGeom prst="rect">
            <a:avLst/>
          </a:prstGeom>
          <a:noFill/>
          <a:ln/>
        </p:spPr>
        <p:txBody>
          <a:bodyPr wrap="non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Patient submits appointment request with symptoms and preferred time</a:t>
            </a:r>
            <a:endParaRPr lang="en-US" sz="1200" dirty="0"/>
          </a:p>
        </p:txBody>
      </p:sp>
      <p:pic>
        <p:nvPicPr>
          <p:cNvPr id="6" name="Image 1" descr="preencoded.png"/>
          <p:cNvPicPr>
            <a:picLocks noChangeAspect="1"/>
          </p:cNvPicPr>
          <p:nvPr/>
        </p:nvPicPr>
        <p:blipFill>
          <a:blip r:embed="rId4"/>
          <a:stretch>
            <a:fillRect/>
          </a:stretch>
        </p:blipFill>
        <p:spPr>
          <a:xfrm>
            <a:off x="625316" y="2170390"/>
            <a:ext cx="781645" cy="937974"/>
          </a:xfrm>
          <a:prstGeom prst="rect">
            <a:avLst/>
          </a:prstGeom>
        </p:spPr>
      </p:pic>
      <p:sp>
        <p:nvSpPr>
          <p:cNvPr id="7" name="Text 3"/>
          <p:cNvSpPr/>
          <p:nvPr/>
        </p:nvSpPr>
        <p:spPr>
          <a:xfrm>
            <a:off x="1563291" y="2326719"/>
            <a:ext cx="1954292" cy="244197"/>
          </a:xfrm>
          <a:prstGeom prst="rect">
            <a:avLst/>
          </a:prstGeom>
          <a:noFill/>
          <a:ln/>
        </p:spPr>
        <p:txBody>
          <a:bodyPr wrap="none" lIns="0" tIns="0" rIns="0" bIns="0" rtlCol="0" anchor="t"/>
          <a:lstStyle/>
          <a:p>
            <a:pPr marL="0" indent="0" algn="l">
              <a:lnSpc>
                <a:spcPts val="1900"/>
              </a:lnSpc>
              <a:buNone/>
            </a:pPr>
            <a:r>
              <a:rPr lang="en-US" sz="1500" dirty="0">
                <a:solidFill>
                  <a:srgbClr val="2C2821"/>
                </a:solidFill>
                <a:latin typeface="Alice" pitchFamily="34" charset="0"/>
                <a:ea typeface="Alice" pitchFamily="34" charset="-122"/>
                <a:cs typeface="Alice" pitchFamily="34" charset="-120"/>
              </a:rPr>
              <a:t>Availability Check</a:t>
            </a:r>
            <a:endParaRPr lang="en-US" sz="1500" dirty="0"/>
          </a:p>
        </p:txBody>
      </p:sp>
      <p:sp>
        <p:nvSpPr>
          <p:cNvPr id="8" name="Text 4"/>
          <p:cNvSpPr/>
          <p:nvPr/>
        </p:nvSpPr>
        <p:spPr>
          <a:xfrm>
            <a:off x="1563291" y="2664619"/>
            <a:ext cx="12441793" cy="250031"/>
          </a:xfrm>
          <a:prstGeom prst="rect">
            <a:avLst/>
          </a:prstGeom>
          <a:noFill/>
          <a:ln/>
        </p:spPr>
        <p:txBody>
          <a:bodyPr wrap="non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System queries dentist schedules and identifies potential time slots</a:t>
            </a:r>
            <a:endParaRPr lang="en-US" sz="1200" dirty="0"/>
          </a:p>
        </p:txBody>
      </p:sp>
      <p:pic>
        <p:nvPicPr>
          <p:cNvPr id="9" name="Image 2" descr="preencoded.png"/>
          <p:cNvPicPr>
            <a:picLocks noChangeAspect="1"/>
          </p:cNvPicPr>
          <p:nvPr/>
        </p:nvPicPr>
        <p:blipFill>
          <a:blip r:embed="rId5"/>
          <a:stretch>
            <a:fillRect/>
          </a:stretch>
        </p:blipFill>
        <p:spPr>
          <a:xfrm>
            <a:off x="625316" y="3108365"/>
            <a:ext cx="781645" cy="937974"/>
          </a:xfrm>
          <a:prstGeom prst="rect">
            <a:avLst/>
          </a:prstGeom>
        </p:spPr>
      </p:pic>
      <p:sp>
        <p:nvSpPr>
          <p:cNvPr id="10" name="Text 5"/>
          <p:cNvSpPr/>
          <p:nvPr/>
        </p:nvSpPr>
        <p:spPr>
          <a:xfrm>
            <a:off x="1563291" y="3264694"/>
            <a:ext cx="1954292" cy="244197"/>
          </a:xfrm>
          <a:prstGeom prst="rect">
            <a:avLst/>
          </a:prstGeom>
          <a:noFill/>
          <a:ln/>
        </p:spPr>
        <p:txBody>
          <a:bodyPr wrap="none" lIns="0" tIns="0" rIns="0" bIns="0" rtlCol="0" anchor="t"/>
          <a:lstStyle/>
          <a:p>
            <a:pPr marL="0" indent="0" algn="l">
              <a:lnSpc>
                <a:spcPts val="1900"/>
              </a:lnSpc>
              <a:buNone/>
            </a:pPr>
            <a:r>
              <a:rPr lang="en-US" sz="1500" dirty="0">
                <a:solidFill>
                  <a:srgbClr val="2C2821"/>
                </a:solidFill>
                <a:latin typeface="Alice" pitchFamily="34" charset="0"/>
                <a:ea typeface="Alice" pitchFamily="34" charset="-122"/>
                <a:cs typeface="Alice" pitchFamily="34" charset="-120"/>
              </a:rPr>
              <a:t>Risk Calculation</a:t>
            </a:r>
            <a:endParaRPr lang="en-US" sz="1500" dirty="0"/>
          </a:p>
        </p:txBody>
      </p:sp>
      <p:sp>
        <p:nvSpPr>
          <p:cNvPr id="11" name="Text 6"/>
          <p:cNvSpPr/>
          <p:nvPr/>
        </p:nvSpPr>
        <p:spPr>
          <a:xfrm>
            <a:off x="1563291" y="3602593"/>
            <a:ext cx="12441793" cy="250031"/>
          </a:xfrm>
          <a:prstGeom prst="rect">
            <a:avLst/>
          </a:prstGeom>
          <a:noFill/>
          <a:ln/>
        </p:spPr>
        <p:txBody>
          <a:bodyPr wrap="non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Symptom checker generates risk score and determines urgency level</a:t>
            </a:r>
            <a:endParaRPr lang="en-US" sz="1200" dirty="0"/>
          </a:p>
        </p:txBody>
      </p:sp>
      <p:pic>
        <p:nvPicPr>
          <p:cNvPr id="12" name="Image 3" descr="preencoded.png"/>
          <p:cNvPicPr>
            <a:picLocks noChangeAspect="1"/>
          </p:cNvPicPr>
          <p:nvPr/>
        </p:nvPicPr>
        <p:blipFill>
          <a:blip r:embed="rId6"/>
          <a:stretch>
            <a:fillRect/>
          </a:stretch>
        </p:blipFill>
        <p:spPr>
          <a:xfrm>
            <a:off x="625316" y="4046339"/>
            <a:ext cx="781645" cy="937974"/>
          </a:xfrm>
          <a:prstGeom prst="rect">
            <a:avLst/>
          </a:prstGeom>
        </p:spPr>
      </p:pic>
      <p:sp>
        <p:nvSpPr>
          <p:cNvPr id="13" name="Text 7"/>
          <p:cNvSpPr/>
          <p:nvPr/>
        </p:nvSpPr>
        <p:spPr>
          <a:xfrm>
            <a:off x="1563291" y="4202668"/>
            <a:ext cx="1954292" cy="244197"/>
          </a:xfrm>
          <a:prstGeom prst="rect">
            <a:avLst/>
          </a:prstGeom>
          <a:noFill/>
          <a:ln/>
        </p:spPr>
        <p:txBody>
          <a:bodyPr wrap="none" lIns="0" tIns="0" rIns="0" bIns="0" rtlCol="0" anchor="t"/>
          <a:lstStyle/>
          <a:p>
            <a:pPr marL="0" indent="0" algn="l">
              <a:lnSpc>
                <a:spcPts val="1900"/>
              </a:lnSpc>
              <a:buNone/>
            </a:pPr>
            <a:r>
              <a:rPr lang="en-US" sz="1500" dirty="0">
                <a:solidFill>
                  <a:srgbClr val="2C2821"/>
                </a:solidFill>
                <a:latin typeface="Alice" pitchFamily="34" charset="0"/>
                <a:ea typeface="Alice" pitchFamily="34" charset="-122"/>
                <a:cs typeface="Alice" pitchFamily="34" charset="-120"/>
              </a:rPr>
              <a:t>Priority Assignment</a:t>
            </a:r>
            <a:endParaRPr lang="en-US" sz="1500" dirty="0"/>
          </a:p>
        </p:txBody>
      </p:sp>
      <p:sp>
        <p:nvSpPr>
          <p:cNvPr id="14" name="Text 8"/>
          <p:cNvSpPr/>
          <p:nvPr/>
        </p:nvSpPr>
        <p:spPr>
          <a:xfrm>
            <a:off x="1563291" y="4540568"/>
            <a:ext cx="12441793" cy="250031"/>
          </a:xfrm>
          <a:prstGeom prst="rect">
            <a:avLst/>
          </a:prstGeom>
          <a:noFill/>
          <a:ln/>
        </p:spPr>
        <p:txBody>
          <a:bodyPr wrap="non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Algorithm calculates composite priority score with workload adjustments</a:t>
            </a:r>
            <a:endParaRPr lang="en-US" sz="1200" dirty="0"/>
          </a:p>
        </p:txBody>
      </p:sp>
      <p:pic>
        <p:nvPicPr>
          <p:cNvPr id="15" name="Image 4" descr="preencoded.png"/>
          <p:cNvPicPr>
            <a:picLocks noChangeAspect="1"/>
          </p:cNvPicPr>
          <p:nvPr/>
        </p:nvPicPr>
        <p:blipFill>
          <a:blip r:embed="rId7"/>
          <a:stretch>
            <a:fillRect/>
          </a:stretch>
        </p:blipFill>
        <p:spPr>
          <a:xfrm>
            <a:off x="625316" y="4984313"/>
            <a:ext cx="781645" cy="937974"/>
          </a:xfrm>
          <a:prstGeom prst="rect">
            <a:avLst/>
          </a:prstGeom>
        </p:spPr>
      </p:pic>
      <p:sp>
        <p:nvSpPr>
          <p:cNvPr id="16" name="Text 9"/>
          <p:cNvSpPr/>
          <p:nvPr/>
        </p:nvSpPr>
        <p:spPr>
          <a:xfrm>
            <a:off x="1563291" y="5140643"/>
            <a:ext cx="1954292" cy="244197"/>
          </a:xfrm>
          <a:prstGeom prst="rect">
            <a:avLst/>
          </a:prstGeom>
          <a:noFill/>
          <a:ln/>
        </p:spPr>
        <p:txBody>
          <a:bodyPr wrap="none" lIns="0" tIns="0" rIns="0" bIns="0" rtlCol="0" anchor="t"/>
          <a:lstStyle/>
          <a:p>
            <a:pPr marL="0" indent="0" algn="l">
              <a:lnSpc>
                <a:spcPts val="1900"/>
              </a:lnSpc>
              <a:buNone/>
            </a:pPr>
            <a:r>
              <a:rPr lang="en-US" sz="1500" dirty="0">
                <a:solidFill>
                  <a:srgbClr val="2C2821"/>
                </a:solidFill>
                <a:latin typeface="Alice" pitchFamily="34" charset="0"/>
                <a:ea typeface="Alice" pitchFamily="34" charset="-122"/>
                <a:cs typeface="Alice" pitchFamily="34" charset="-120"/>
              </a:rPr>
              <a:t>Conflict Resolution</a:t>
            </a:r>
            <a:endParaRPr lang="en-US" sz="1500" dirty="0"/>
          </a:p>
        </p:txBody>
      </p:sp>
      <p:sp>
        <p:nvSpPr>
          <p:cNvPr id="17" name="Text 10"/>
          <p:cNvSpPr/>
          <p:nvPr/>
        </p:nvSpPr>
        <p:spPr>
          <a:xfrm>
            <a:off x="1563291" y="5478542"/>
            <a:ext cx="12441793" cy="250031"/>
          </a:xfrm>
          <a:prstGeom prst="rect">
            <a:avLst/>
          </a:prstGeom>
          <a:noFill/>
          <a:ln/>
        </p:spPr>
        <p:txBody>
          <a:bodyPr wrap="non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System resolves competing requests and optimises dentist allocation</a:t>
            </a:r>
            <a:endParaRPr lang="en-US" sz="1200" dirty="0"/>
          </a:p>
        </p:txBody>
      </p:sp>
      <p:pic>
        <p:nvPicPr>
          <p:cNvPr id="18" name="Image 5" descr="preencoded.png"/>
          <p:cNvPicPr>
            <a:picLocks noChangeAspect="1"/>
          </p:cNvPicPr>
          <p:nvPr/>
        </p:nvPicPr>
        <p:blipFill>
          <a:blip r:embed="rId8"/>
          <a:stretch>
            <a:fillRect/>
          </a:stretch>
        </p:blipFill>
        <p:spPr>
          <a:xfrm>
            <a:off x="625316" y="5922288"/>
            <a:ext cx="781645" cy="937974"/>
          </a:xfrm>
          <a:prstGeom prst="rect">
            <a:avLst/>
          </a:prstGeom>
        </p:spPr>
      </p:pic>
      <p:sp>
        <p:nvSpPr>
          <p:cNvPr id="19" name="Text 11"/>
          <p:cNvSpPr/>
          <p:nvPr/>
        </p:nvSpPr>
        <p:spPr>
          <a:xfrm>
            <a:off x="1563291" y="6078617"/>
            <a:ext cx="1954292" cy="244197"/>
          </a:xfrm>
          <a:prstGeom prst="rect">
            <a:avLst/>
          </a:prstGeom>
          <a:noFill/>
          <a:ln/>
        </p:spPr>
        <p:txBody>
          <a:bodyPr wrap="none" lIns="0" tIns="0" rIns="0" bIns="0" rtlCol="0" anchor="t"/>
          <a:lstStyle/>
          <a:p>
            <a:pPr marL="0" indent="0" algn="l">
              <a:lnSpc>
                <a:spcPts val="1900"/>
              </a:lnSpc>
              <a:buNone/>
            </a:pPr>
            <a:r>
              <a:rPr lang="en-US" sz="1500" dirty="0">
                <a:solidFill>
                  <a:srgbClr val="2C2821"/>
                </a:solidFill>
                <a:latin typeface="Alice" pitchFamily="34" charset="0"/>
                <a:ea typeface="Alice" pitchFamily="34" charset="-122"/>
                <a:cs typeface="Alice" pitchFamily="34" charset="-120"/>
              </a:rPr>
              <a:t>Dentist Assignment</a:t>
            </a:r>
            <a:endParaRPr lang="en-US" sz="1500" dirty="0"/>
          </a:p>
        </p:txBody>
      </p:sp>
      <p:sp>
        <p:nvSpPr>
          <p:cNvPr id="20" name="Text 12"/>
          <p:cNvSpPr/>
          <p:nvPr/>
        </p:nvSpPr>
        <p:spPr>
          <a:xfrm>
            <a:off x="1563291" y="6416516"/>
            <a:ext cx="12441793" cy="250031"/>
          </a:xfrm>
          <a:prstGeom prst="rect">
            <a:avLst/>
          </a:prstGeom>
          <a:noFill/>
          <a:ln/>
        </p:spPr>
        <p:txBody>
          <a:bodyPr wrap="non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Optimal dentist selected based on priority, specialisation, and availability</a:t>
            </a:r>
            <a:endParaRPr lang="en-US" sz="1200" dirty="0"/>
          </a:p>
        </p:txBody>
      </p:sp>
      <p:pic>
        <p:nvPicPr>
          <p:cNvPr id="21" name="Image 6" descr="preencoded.png"/>
          <p:cNvPicPr>
            <a:picLocks noChangeAspect="1"/>
          </p:cNvPicPr>
          <p:nvPr/>
        </p:nvPicPr>
        <p:blipFill>
          <a:blip r:embed="rId9"/>
          <a:stretch>
            <a:fillRect/>
          </a:stretch>
        </p:blipFill>
        <p:spPr>
          <a:xfrm>
            <a:off x="625316" y="6860262"/>
            <a:ext cx="781645" cy="937974"/>
          </a:xfrm>
          <a:prstGeom prst="rect">
            <a:avLst/>
          </a:prstGeom>
        </p:spPr>
      </p:pic>
      <p:sp>
        <p:nvSpPr>
          <p:cNvPr id="22" name="Text 13"/>
          <p:cNvSpPr/>
          <p:nvPr/>
        </p:nvSpPr>
        <p:spPr>
          <a:xfrm>
            <a:off x="1563291" y="7016591"/>
            <a:ext cx="1954292" cy="244197"/>
          </a:xfrm>
          <a:prstGeom prst="rect">
            <a:avLst/>
          </a:prstGeom>
          <a:noFill/>
          <a:ln/>
        </p:spPr>
        <p:txBody>
          <a:bodyPr wrap="none" lIns="0" tIns="0" rIns="0" bIns="0" rtlCol="0" anchor="t"/>
          <a:lstStyle/>
          <a:p>
            <a:pPr marL="0" indent="0" algn="l">
              <a:lnSpc>
                <a:spcPts val="1900"/>
              </a:lnSpc>
              <a:buNone/>
            </a:pPr>
            <a:r>
              <a:rPr lang="en-US" sz="1500" dirty="0">
                <a:solidFill>
                  <a:srgbClr val="2C2821"/>
                </a:solidFill>
                <a:latin typeface="Alice" pitchFamily="34" charset="0"/>
                <a:ea typeface="Alice" pitchFamily="34" charset="-122"/>
                <a:cs typeface="Alice" pitchFamily="34" charset="-120"/>
              </a:rPr>
              <a:t>Notification</a:t>
            </a:r>
            <a:endParaRPr lang="en-US" sz="1500" dirty="0"/>
          </a:p>
        </p:txBody>
      </p:sp>
      <p:sp>
        <p:nvSpPr>
          <p:cNvPr id="23" name="Text 14"/>
          <p:cNvSpPr/>
          <p:nvPr/>
        </p:nvSpPr>
        <p:spPr>
          <a:xfrm>
            <a:off x="1563291" y="7354491"/>
            <a:ext cx="12441793" cy="250031"/>
          </a:xfrm>
          <a:prstGeom prst="rect">
            <a:avLst/>
          </a:prstGeom>
          <a:noFill/>
          <a:ln/>
        </p:spPr>
        <p:txBody>
          <a:bodyPr wrap="non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All parties receive confirmation with appointment details and instructions</a:t>
            </a:r>
            <a:endParaRPr 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75874"/>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Use Case Diagram</a:t>
            </a:r>
            <a:endParaRPr lang="en-US" sz="3900" dirty="0"/>
          </a:p>
        </p:txBody>
      </p:sp>
      <p:sp>
        <p:nvSpPr>
          <p:cNvPr id="3" name="Text 1"/>
          <p:cNvSpPr/>
          <p:nvPr/>
        </p:nvSpPr>
        <p:spPr>
          <a:xfrm>
            <a:off x="793790" y="229278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use case diagram illustrates the primary interactions between system actors (patients, dentists, and administrators) and the core functionalities of the E-Dentist platform. Each use case represents a discrete goal that actors can accomplish through the system.</a:t>
            </a:r>
            <a:endParaRPr lang="en-US" sz="1550" dirty="0"/>
          </a:p>
        </p:txBody>
      </p:sp>
      <p:sp>
        <p:nvSpPr>
          <p:cNvPr id="4" name="Text 2"/>
          <p:cNvSpPr/>
          <p:nvPr/>
        </p:nvSpPr>
        <p:spPr>
          <a:xfrm>
            <a:off x="793790" y="334946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Patient Use Cases</a:t>
            </a:r>
            <a:endParaRPr lang="en-US" sz="1950" dirty="0"/>
          </a:p>
        </p:txBody>
      </p:sp>
      <p:sp>
        <p:nvSpPr>
          <p:cNvPr id="5" name="Text 3"/>
          <p:cNvSpPr/>
          <p:nvPr/>
        </p:nvSpPr>
        <p:spPr>
          <a:xfrm>
            <a:off x="793790" y="3857982"/>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Register and create profile</a:t>
            </a:r>
            <a:endParaRPr lang="en-US" sz="1550" dirty="0"/>
          </a:p>
        </p:txBody>
      </p:sp>
      <p:sp>
        <p:nvSpPr>
          <p:cNvPr id="6" name="Text 4"/>
          <p:cNvSpPr/>
          <p:nvPr/>
        </p:nvSpPr>
        <p:spPr>
          <a:xfrm>
            <a:off x="793790" y="4244935"/>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Log in securely</a:t>
            </a:r>
            <a:endParaRPr lang="en-US" sz="1550" dirty="0"/>
          </a:p>
        </p:txBody>
      </p:sp>
      <p:sp>
        <p:nvSpPr>
          <p:cNvPr id="7" name="Text 5"/>
          <p:cNvSpPr/>
          <p:nvPr/>
        </p:nvSpPr>
        <p:spPr>
          <a:xfrm>
            <a:off x="793790" y="4631888"/>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Enter symptoms and receive risk score</a:t>
            </a:r>
            <a:endParaRPr lang="en-US" sz="1550" dirty="0"/>
          </a:p>
        </p:txBody>
      </p:sp>
      <p:sp>
        <p:nvSpPr>
          <p:cNvPr id="8" name="Text 6"/>
          <p:cNvSpPr/>
          <p:nvPr/>
        </p:nvSpPr>
        <p:spPr>
          <a:xfrm>
            <a:off x="793790" y="5018842"/>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Book appointments</a:t>
            </a:r>
            <a:endParaRPr lang="en-US" sz="1550" dirty="0"/>
          </a:p>
        </p:txBody>
      </p:sp>
      <p:sp>
        <p:nvSpPr>
          <p:cNvPr id="9" name="Text 7"/>
          <p:cNvSpPr/>
          <p:nvPr/>
        </p:nvSpPr>
        <p:spPr>
          <a:xfrm>
            <a:off x="793790" y="5405795"/>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Join video consultations</a:t>
            </a:r>
            <a:endParaRPr lang="en-US" sz="1550" dirty="0"/>
          </a:p>
        </p:txBody>
      </p:sp>
      <p:sp>
        <p:nvSpPr>
          <p:cNvPr id="10" name="Text 8"/>
          <p:cNvSpPr/>
          <p:nvPr/>
        </p:nvSpPr>
        <p:spPr>
          <a:xfrm>
            <a:off x="793790" y="5792748"/>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View prescription history</a:t>
            </a:r>
            <a:endParaRPr lang="en-US" sz="1550" dirty="0"/>
          </a:p>
        </p:txBody>
      </p:sp>
      <p:sp>
        <p:nvSpPr>
          <p:cNvPr id="11" name="Text 9"/>
          <p:cNvSpPr/>
          <p:nvPr/>
        </p:nvSpPr>
        <p:spPr>
          <a:xfrm>
            <a:off x="793790" y="6179701"/>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Receive notifications</a:t>
            </a:r>
            <a:endParaRPr lang="en-US" sz="1550" dirty="0"/>
          </a:p>
        </p:txBody>
      </p:sp>
      <p:sp>
        <p:nvSpPr>
          <p:cNvPr id="12" name="Text 10"/>
          <p:cNvSpPr/>
          <p:nvPr/>
        </p:nvSpPr>
        <p:spPr>
          <a:xfrm>
            <a:off x="793790" y="6566654"/>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Cancel or modify bookings</a:t>
            </a:r>
            <a:endParaRPr lang="en-US" sz="1550" dirty="0"/>
          </a:p>
        </p:txBody>
      </p:sp>
      <p:sp>
        <p:nvSpPr>
          <p:cNvPr id="13" name="Text 11"/>
          <p:cNvSpPr/>
          <p:nvPr/>
        </p:nvSpPr>
        <p:spPr>
          <a:xfrm>
            <a:off x="5265182" y="334946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Dentist Use Cases</a:t>
            </a:r>
            <a:endParaRPr lang="en-US" sz="1950" dirty="0"/>
          </a:p>
        </p:txBody>
      </p:sp>
      <p:sp>
        <p:nvSpPr>
          <p:cNvPr id="14" name="Text 12"/>
          <p:cNvSpPr/>
          <p:nvPr/>
        </p:nvSpPr>
        <p:spPr>
          <a:xfrm>
            <a:off x="5265182" y="3857982"/>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Register with credentials</a:t>
            </a:r>
            <a:endParaRPr lang="en-US" sz="1550" dirty="0"/>
          </a:p>
        </p:txBody>
      </p:sp>
      <p:sp>
        <p:nvSpPr>
          <p:cNvPr id="15" name="Text 13"/>
          <p:cNvSpPr/>
          <p:nvPr/>
        </p:nvSpPr>
        <p:spPr>
          <a:xfrm>
            <a:off x="5265182" y="4244935"/>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Manage availability calendar</a:t>
            </a:r>
            <a:endParaRPr lang="en-US" sz="1550" dirty="0"/>
          </a:p>
        </p:txBody>
      </p:sp>
      <p:sp>
        <p:nvSpPr>
          <p:cNvPr id="16" name="Text 14"/>
          <p:cNvSpPr/>
          <p:nvPr/>
        </p:nvSpPr>
        <p:spPr>
          <a:xfrm>
            <a:off x="5265182" y="4631888"/>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View assigned appointments</a:t>
            </a:r>
            <a:endParaRPr lang="en-US" sz="1550" dirty="0"/>
          </a:p>
        </p:txBody>
      </p:sp>
      <p:sp>
        <p:nvSpPr>
          <p:cNvPr id="17" name="Text 15"/>
          <p:cNvSpPr/>
          <p:nvPr/>
        </p:nvSpPr>
        <p:spPr>
          <a:xfrm>
            <a:off x="5265182" y="5018842"/>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Conduct video consultations</a:t>
            </a:r>
            <a:endParaRPr lang="en-US" sz="1550" dirty="0"/>
          </a:p>
        </p:txBody>
      </p:sp>
      <p:sp>
        <p:nvSpPr>
          <p:cNvPr id="18" name="Text 16"/>
          <p:cNvSpPr/>
          <p:nvPr/>
        </p:nvSpPr>
        <p:spPr>
          <a:xfrm>
            <a:off x="5265182" y="5405795"/>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Generate digital prescriptions</a:t>
            </a:r>
            <a:endParaRPr lang="en-US" sz="1550" dirty="0"/>
          </a:p>
        </p:txBody>
      </p:sp>
      <p:sp>
        <p:nvSpPr>
          <p:cNvPr id="19" name="Text 17"/>
          <p:cNvSpPr/>
          <p:nvPr/>
        </p:nvSpPr>
        <p:spPr>
          <a:xfrm>
            <a:off x="5265182" y="5792748"/>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Access patient records</a:t>
            </a:r>
            <a:endParaRPr lang="en-US" sz="1550" dirty="0"/>
          </a:p>
        </p:txBody>
      </p:sp>
      <p:sp>
        <p:nvSpPr>
          <p:cNvPr id="20" name="Text 18"/>
          <p:cNvSpPr/>
          <p:nvPr/>
        </p:nvSpPr>
        <p:spPr>
          <a:xfrm>
            <a:off x="5265182" y="6179701"/>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Update treatment notes</a:t>
            </a:r>
            <a:endParaRPr lang="en-US" sz="1550" dirty="0"/>
          </a:p>
        </p:txBody>
      </p:sp>
      <p:sp>
        <p:nvSpPr>
          <p:cNvPr id="21" name="Text 19"/>
          <p:cNvSpPr/>
          <p:nvPr/>
        </p:nvSpPr>
        <p:spPr>
          <a:xfrm>
            <a:off x="5265182" y="6566654"/>
            <a:ext cx="39796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Handle emergency requests</a:t>
            </a:r>
            <a:endParaRPr lang="en-US" sz="1550" dirty="0"/>
          </a:p>
        </p:txBody>
      </p:sp>
      <p:sp>
        <p:nvSpPr>
          <p:cNvPr id="22" name="Text 20"/>
          <p:cNvSpPr/>
          <p:nvPr/>
        </p:nvSpPr>
        <p:spPr>
          <a:xfrm>
            <a:off x="9736574" y="3349466"/>
            <a:ext cx="2727841"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Administrator Use Cases</a:t>
            </a:r>
            <a:endParaRPr lang="en-US" sz="1950" dirty="0"/>
          </a:p>
        </p:txBody>
      </p:sp>
      <p:sp>
        <p:nvSpPr>
          <p:cNvPr id="23" name="Text 21"/>
          <p:cNvSpPr/>
          <p:nvPr/>
        </p:nvSpPr>
        <p:spPr>
          <a:xfrm>
            <a:off x="9736574" y="3857982"/>
            <a:ext cx="411503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Manage user accounts</a:t>
            </a:r>
            <a:endParaRPr lang="en-US" sz="1550" dirty="0"/>
          </a:p>
        </p:txBody>
      </p:sp>
      <p:sp>
        <p:nvSpPr>
          <p:cNvPr id="24" name="Text 22"/>
          <p:cNvSpPr/>
          <p:nvPr/>
        </p:nvSpPr>
        <p:spPr>
          <a:xfrm>
            <a:off x="9736574" y="4244935"/>
            <a:ext cx="411503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Monitor system performance</a:t>
            </a:r>
            <a:endParaRPr lang="en-US" sz="1550" dirty="0"/>
          </a:p>
        </p:txBody>
      </p:sp>
      <p:sp>
        <p:nvSpPr>
          <p:cNvPr id="25" name="Text 23"/>
          <p:cNvSpPr/>
          <p:nvPr/>
        </p:nvSpPr>
        <p:spPr>
          <a:xfrm>
            <a:off x="9736574" y="4631888"/>
            <a:ext cx="411503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Generate usage reports</a:t>
            </a:r>
            <a:endParaRPr lang="en-US" sz="1550" dirty="0"/>
          </a:p>
        </p:txBody>
      </p:sp>
      <p:sp>
        <p:nvSpPr>
          <p:cNvPr id="26" name="Text 24"/>
          <p:cNvSpPr/>
          <p:nvPr/>
        </p:nvSpPr>
        <p:spPr>
          <a:xfrm>
            <a:off x="9736574" y="5018842"/>
            <a:ext cx="411503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Configure system settings</a:t>
            </a:r>
            <a:endParaRPr lang="en-US" sz="1550" dirty="0"/>
          </a:p>
        </p:txBody>
      </p:sp>
      <p:sp>
        <p:nvSpPr>
          <p:cNvPr id="27" name="Text 25"/>
          <p:cNvSpPr/>
          <p:nvPr/>
        </p:nvSpPr>
        <p:spPr>
          <a:xfrm>
            <a:off x="9736574" y="5405795"/>
            <a:ext cx="411503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Review audit logs</a:t>
            </a:r>
            <a:endParaRPr lang="en-US" sz="1550" dirty="0"/>
          </a:p>
        </p:txBody>
      </p:sp>
      <p:sp>
        <p:nvSpPr>
          <p:cNvPr id="28" name="Text 26"/>
          <p:cNvSpPr/>
          <p:nvPr/>
        </p:nvSpPr>
        <p:spPr>
          <a:xfrm>
            <a:off x="9736574" y="5792748"/>
            <a:ext cx="411503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Handle support tickets</a:t>
            </a:r>
            <a:endParaRPr lang="en-US" sz="1550" dirty="0"/>
          </a:p>
        </p:txBody>
      </p:sp>
      <p:sp>
        <p:nvSpPr>
          <p:cNvPr id="29" name="Text 27"/>
          <p:cNvSpPr/>
          <p:nvPr/>
        </p:nvSpPr>
        <p:spPr>
          <a:xfrm>
            <a:off x="9736574" y="6179701"/>
            <a:ext cx="411503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Manage clinic information</a:t>
            </a:r>
            <a:endParaRPr lang="en-US" sz="1550" dirty="0"/>
          </a:p>
        </p:txBody>
      </p:sp>
      <p:sp>
        <p:nvSpPr>
          <p:cNvPr id="30" name="Text 28"/>
          <p:cNvSpPr/>
          <p:nvPr/>
        </p:nvSpPr>
        <p:spPr>
          <a:xfrm>
            <a:off x="9736574" y="6566654"/>
            <a:ext cx="411503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821"/>
                </a:solidFill>
                <a:latin typeface="Lora" pitchFamily="34" charset="0"/>
                <a:ea typeface="Lora" pitchFamily="34" charset="-122"/>
                <a:cs typeface="Lora" pitchFamily="34" charset="-120"/>
              </a:rPr>
              <a:t>Oversee data backups</a:t>
            </a: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2444" y="346829"/>
            <a:ext cx="5796201" cy="392549"/>
          </a:xfrm>
          <a:prstGeom prst="rect">
            <a:avLst/>
          </a:prstGeom>
          <a:noFill/>
          <a:ln/>
        </p:spPr>
        <p:txBody>
          <a:bodyPr wrap="none" lIns="0" tIns="0" rIns="0" bIns="0" rtlCol="0" anchor="t"/>
          <a:lstStyle/>
          <a:p>
            <a:pPr marL="0" indent="0" algn="l">
              <a:lnSpc>
                <a:spcPts val="3050"/>
              </a:lnSpc>
              <a:buNone/>
            </a:pPr>
            <a:r>
              <a:rPr lang="en-US" sz="2450" dirty="0">
                <a:solidFill>
                  <a:srgbClr val="233E32"/>
                </a:solidFill>
                <a:latin typeface="Alice" pitchFamily="34" charset="0"/>
                <a:ea typeface="Alice" pitchFamily="34" charset="-122"/>
                <a:cs typeface="Alice" pitchFamily="34" charset="-120"/>
              </a:rPr>
              <a:t>Appointment Booking Sequence Diagram</a:t>
            </a:r>
            <a:endParaRPr lang="en-US" sz="2450" dirty="0"/>
          </a:p>
        </p:txBody>
      </p:sp>
      <p:sp>
        <p:nvSpPr>
          <p:cNvPr id="3" name="Text 1"/>
          <p:cNvSpPr/>
          <p:nvPr/>
        </p:nvSpPr>
        <p:spPr>
          <a:xfrm>
            <a:off x="502444" y="990600"/>
            <a:ext cx="13625513" cy="401955"/>
          </a:xfrm>
          <a:prstGeom prst="rect">
            <a:avLst/>
          </a:prstGeom>
          <a:noFill/>
          <a:ln/>
        </p:spPr>
        <p:txBody>
          <a:bodyPr wrap="square" lIns="0" tIns="0" rIns="0" bIns="0" rtlCol="0" anchor="t"/>
          <a:lstStyle/>
          <a:p>
            <a:pPr marL="0" indent="0" algn="l">
              <a:lnSpc>
                <a:spcPts val="1550"/>
              </a:lnSpc>
              <a:buNone/>
            </a:pPr>
            <a:r>
              <a:rPr lang="en-US" sz="950" dirty="0">
                <a:solidFill>
                  <a:srgbClr val="2C2821"/>
                </a:solidFill>
                <a:latin typeface="Lora" pitchFamily="34" charset="0"/>
                <a:ea typeface="Lora" pitchFamily="34" charset="-122"/>
                <a:cs typeface="Lora" pitchFamily="34" charset="-120"/>
              </a:rPr>
              <a:t>The sequence diagram details the temporal flow of messages and interactions between system components during the appointment booking process. This visualises how different layers communicate to fulfil a patient's booking request.</a:t>
            </a:r>
            <a:endParaRPr lang="en-US" sz="950" dirty="0"/>
          </a:p>
        </p:txBody>
      </p:sp>
      <p:sp>
        <p:nvSpPr>
          <p:cNvPr id="4" name="Shape 2"/>
          <p:cNvSpPr/>
          <p:nvPr/>
        </p:nvSpPr>
        <p:spPr>
          <a:xfrm>
            <a:off x="7307580" y="1533763"/>
            <a:ext cx="15240" cy="6348889"/>
          </a:xfrm>
          <a:prstGeom prst="roundRect">
            <a:avLst>
              <a:gd name="adj" fmla="val 123635"/>
            </a:avLst>
          </a:prstGeom>
          <a:solidFill>
            <a:srgbClr val="D6D3CC"/>
          </a:solidFill>
          <a:ln/>
        </p:spPr>
        <p:txBody>
          <a:bodyPr/>
          <a:lstStyle/>
          <a:p>
            <a:endParaRPr lang="en-GB"/>
          </a:p>
        </p:txBody>
      </p:sp>
      <p:sp>
        <p:nvSpPr>
          <p:cNvPr id="5" name="Shape 3"/>
          <p:cNvSpPr/>
          <p:nvPr/>
        </p:nvSpPr>
        <p:spPr>
          <a:xfrm>
            <a:off x="6812340" y="1667351"/>
            <a:ext cx="376833" cy="15240"/>
          </a:xfrm>
          <a:prstGeom prst="roundRect">
            <a:avLst>
              <a:gd name="adj" fmla="val 123635"/>
            </a:avLst>
          </a:prstGeom>
          <a:solidFill>
            <a:srgbClr val="D6D3CC"/>
          </a:solidFill>
          <a:ln/>
        </p:spPr>
        <p:txBody>
          <a:bodyPr/>
          <a:lstStyle/>
          <a:p>
            <a:endParaRPr lang="en-GB"/>
          </a:p>
        </p:txBody>
      </p:sp>
      <p:sp>
        <p:nvSpPr>
          <p:cNvPr id="6" name="Shape 4"/>
          <p:cNvSpPr/>
          <p:nvPr/>
        </p:nvSpPr>
        <p:spPr>
          <a:xfrm>
            <a:off x="7173932" y="1533763"/>
            <a:ext cx="282535" cy="282535"/>
          </a:xfrm>
          <a:prstGeom prst="roundRect">
            <a:avLst>
              <a:gd name="adj" fmla="val 6669"/>
            </a:avLst>
          </a:prstGeom>
          <a:solidFill>
            <a:srgbClr val="F0EDE6"/>
          </a:solidFill>
          <a:ln/>
        </p:spPr>
        <p:txBody>
          <a:bodyPr/>
          <a:lstStyle/>
          <a:p>
            <a:endParaRPr lang="en-GB"/>
          </a:p>
        </p:txBody>
      </p:sp>
      <p:sp>
        <p:nvSpPr>
          <p:cNvPr id="7" name="Text 5"/>
          <p:cNvSpPr/>
          <p:nvPr/>
        </p:nvSpPr>
        <p:spPr>
          <a:xfrm>
            <a:off x="7220962" y="1557218"/>
            <a:ext cx="188357" cy="235506"/>
          </a:xfrm>
          <a:prstGeom prst="rect">
            <a:avLst/>
          </a:prstGeom>
          <a:noFill/>
          <a:ln/>
        </p:spPr>
        <p:txBody>
          <a:bodyPr wrap="none" lIns="0" tIns="0" rIns="0" bIns="0" rtlCol="0" anchor="t"/>
          <a:lstStyle/>
          <a:p>
            <a:pPr marL="0" indent="0" algn="ctr">
              <a:lnSpc>
                <a:spcPts val="1450"/>
              </a:lnSpc>
              <a:buNone/>
            </a:pPr>
            <a:r>
              <a:rPr lang="en-US" sz="1450" dirty="0">
                <a:solidFill>
                  <a:srgbClr val="2C2821"/>
                </a:solidFill>
                <a:latin typeface="Alice" pitchFamily="34" charset="0"/>
                <a:ea typeface="Alice" pitchFamily="34" charset="-122"/>
                <a:cs typeface="Alice" pitchFamily="34" charset="-120"/>
              </a:rPr>
              <a:t>1</a:t>
            </a:r>
            <a:endParaRPr lang="en-US" sz="1450" dirty="0"/>
          </a:p>
        </p:txBody>
      </p:sp>
      <p:sp>
        <p:nvSpPr>
          <p:cNvPr id="8" name="Text 6"/>
          <p:cNvSpPr/>
          <p:nvPr/>
        </p:nvSpPr>
        <p:spPr>
          <a:xfrm>
            <a:off x="4955024" y="1576864"/>
            <a:ext cx="1732121" cy="196215"/>
          </a:xfrm>
          <a:prstGeom prst="rect">
            <a:avLst/>
          </a:prstGeom>
          <a:noFill/>
          <a:ln/>
        </p:spPr>
        <p:txBody>
          <a:bodyPr wrap="none" lIns="0" tIns="0" rIns="0" bIns="0" rtlCol="0" anchor="t"/>
          <a:lstStyle/>
          <a:p>
            <a:pPr marL="0" indent="0" algn="r">
              <a:lnSpc>
                <a:spcPts val="1500"/>
              </a:lnSpc>
              <a:buNone/>
            </a:pPr>
            <a:r>
              <a:rPr lang="en-US" sz="1200" dirty="0">
                <a:solidFill>
                  <a:srgbClr val="2C2821"/>
                </a:solidFill>
                <a:latin typeface="Alice" pitchFamily="34" charset="0"/>
                <a:ea typeface="Alice" pitchFamily="34" charset="-122"/>
                <a:cs typeface="Alice" pitchFamily="34" charset="-120"/>
              </a:rPr>
              <a:t>Patient Initiates Request</a:t>
            </a:r>
            <a:endParaRPr lang="en-US" sz="1200" dirty="0"/>
          </a:p>
        </p:txBody>
      </p:sp>
      <p:sp>
        <p:nvSpPr>
          <p:cNvPr id="9" name="Text 7"/>
          <p:cNvSpPr/>
          <p:nvPr/>
        </p:nvSpPr>
        <p:spPr>
          <a:xfrm>
            <a:off x="502444" y="1848445"/>
            <a:ext cx="6184702" cy="200978"/>
          </a:xfrm>
          <a:prstGeom prst="rect">
            <a:avLst/>
          </a:prstGeom>
          <a:noFill/>
          <a:ln/>
        </p:spPr>
        <p:txBody>
          <a:bodyPr wrap="none" lIns="0" tIns="0" rIns="0" bIns="0" rtlCol="0" anchor="t"/>
          <a:lstStyle/>
          <a:p>
            <a:pPr marL="0" indent="0" algn="r">
              <a:lnSpc>
                <a:spcPts val="1550"/>
              </a:lnSpc>
              <a:buNone/>
            </a:pPr>
            <a:r>
              <a:rPr lang="en-US" sz="950" dirty="0">
                <a:solidFill>
                  <a:srgbClr val="2C2821"/>
                </a:solidFill>
                <a:latin typeface="Lora" pitchFamily="34" charset="0"/>
                <a:ea typeface="Lora" pitchFamily="34" charset="-122"/>
                <a:cs typeface="Lora" pitchFamily="34" charset="-120"/>
              </a:rPr>
              <a:t>Patient selects preferred date and time through mobile app interface</a:t>
            </a:r>
            <a:endParaRPr lang="en-US" sz="950" dirty="0"/>
          </a:p>
        </p:txBody>
      </p:sp>
      <p:sp>
        <p:nvSpPr>
          <p:cNvPr id="10" name="Shape 8"/>
          <p:cNvSpPr/>
          <p:nvPr/>
        </p:nvSpPr>
        <p:spPr>
          <a:xfrm>
            <a:off x="7441228" y="2421017"/>
            <a:ext cx="376833" cy="15240"/>
          </a:xfrm>
          <a:prstGeom prst="roundRect">
            <a:avLst>
              <a:gd name="adj" fmla="val 123635"/>
            </a:avLst>
          </a:prstGeom>
          <a:solidFill>
            <a:srgbClr val="D6D3CC"/>
          </a:solidFill>
          <a:ln/>
        </p:spPr>
        <p:txBody>
          <a:bodyPr/>
          <a:lstStyle/>
          <a:p>
            <a:endParaRPr lang="en-GB"/>
          </a:p>
        </p:txBody>
      </p:sp>
      <p:sp>
        <p:nvSpPr>
          <p:cNvPr id="11" name="Shape 9"/>
          <p:cNvSpPr/>
          <p:nvPr/>
        </p:nvSpPr>
        <p:spPr>
          <a:xfrm>
            <a:off x="7173932" y="2287429"/>
            <a:ext cx="282535" cy="282535"/>
          </a:xfrm>
          <a:prstGeom prst="roundRect">
            <a:avLst>
              <a:gd name="adj" fmla="val 6669"/>
            </a:avLst>
          </a:prstGeom>
          <a:solidFill>
            <a:srgbClr val="F0EDE6"/>
          </a:solidFill>
          <a:ln/>
        </p:spPr>
        <p:txBody>
          <a:bodyPr/>
          <a:lstStyle/>
          <a:p>
            <a:endParaRPr lang="en-GB"/>
          </a:p>
        </p:txBody>
      </p:sp>
      <p:sp>
        <p:nvSpPr>
          <p:cNvPr id="12" name="Text 10"/>
          <p:cNvSpPr/>
          <p:nvPr/>
        </p:nvSpPr>
        <p:spPr>
          <a:xfrm>
            <a:off x="7220962" y="2310884"/>
            <a:ext cx="188357" cy="235506"/>
          </a:xfrm>
          <a:prstGeom prst="rect">
            <a:avLst/>
          </a:prstGeom>
          <a:noFill/>
          <a:ln/>
        </p:spPr>
        <p:txBody>
          <a:bodyPr wrap="none" lIns="0" tIns="0" rIns="0" bIns="0" rtlCol="0" anchor="t"/>
          <a:lstStyle/>
          <a:p>
            <a:pPr marL="0" indent="0" algn="ctr">
              <a:lnSpc>
                <a:spcPts val="1450"/>
              </a:lnSpc>
              <a:buNone/>
            </a:pPr>
            <a:r>
              <a:rPr lang="en-US" sz="1450" dirty="0">
                <a:solidFill>
                  <a:srgbClr val="2C2821"/>
                </a:solidFill>
                <a:latin typeface="Alice" pitchFamily="34" charset="0"/>
                <a:ea typeface="Alice" pitchFamily="34" charset="-122"/>
                <a:cs typeface="Alice" pitchFamily="34" charset="-120"/>
              </a:rPr>
              <a:t>2</a:t>
            </a:r>
            <a:endParaRPr lang="en-US" sz="1450" dirty="0"/>
          </a:p>
        </p:txBody>
      </p:sp>
      <p:sp>
        <p:nvSpPr>
          <p:cNvPr id="13" name="Text 11"/>
          <p:cNvSpPr/>
          <p:nvPr/>
        </p:nvSpPr>
        <p:spPr>
          <a:xfrm>
            <a:off x="7943255" y="2330529"/>
            <a:ext cx="1570077" cy="196215"/>
          </a:xfrm>
          <a:prstGeom prst="rect">
            <a:avLst/>
          </a:prstGeom>
          <a:noFill/>
          <a:ln/>
        </p:spPr>
        <p:txBody>
          <a:bodyPr wrap="none" lIns="0" tIns="0" rIns="0" bIns="0" rtlCol="0" anchor="t"/>
          <a:lstStyle/>
          <a:p>
            <a:pPr marL="0" indent="0" algn="l">
              <a:lnSpc>
                <a:spcPts val="1500"/>
              </a:lnSpc>
              <a:buNone/>
            </a:pPr>
            <a:r>
              <a:rPr lang="en-US" sz="1200" dirty="0">
                <a:solidFill>
                  <a:srgbClr val="2C2821"/>
                </a:solidFill>
                <a:latin typeface="Alice" pitchFamily="34" charset="0"/>
                <a:ea typeface="Alice" pitchFamily="34" charset="-122"/>
                <a:cs typeface="Alice" pitchFamily="34" charset="-120"/>
              </a:rPr>
              <a:t>App Queries Backend</a:t>
            </a:r>
            <a:endParaRPr lang="en-US" sz="1200" dirty="0"/>
          </a:p>
        </p:txBody>
      </p:sp>
      <p:sp>
        <p:nvSpPr>
          <p:cNvPr id="14" name="Text 12"/>
          <p:cNvSpPr/>
          <p:nvPr/>
        </p:nvSpPr>
        <p:spPr>
          <a:xfrm>
            <a:off x="7943255" y="2602111"/>
            <a:ext cx="6184702" cy="200978"/>
          </a:xfrm>
          <a:prstGeom prst="rect">
            <a:avLst/>
          </a:prstGeom>
          <a:noFill/>
          <a:ln/>
        </p:spPr>
        <p:txBody>
          <a:bodyPr wrap="none" lIns="0" tIns="0" rIns="0" bIns="0" rtlCol="0" anchor="t"/>
          <a:lstStyle/>
          <a:p>
            <a:pPr marL="0" indent="0" algn="l">
              <a:lnSpc>
                <a:spcPts val="1550"/>
              </a:lnSpc>
              <a:buNone/>
            </a:pPr>
            <a:r>
              <a:rPr lang="en-US" sz="950" dirty="0">
                <a:solidFill>
                  <a:srgbClr val="2C2821"/>
                </a:solidFill>
                <a:latin typeface="Lora" pitchFamily="34" charset="0"/>
                <a:ea typeface="Lora" pitchFamily="34" charset="-122"/>
                <a:cs typeface="Lora" pitchFamily="34" charset="-120"/>
              </a:rPr>
              <a:t>Mobile app sends REST API request to backend server with booking parameters</a:t>
            </a:r>
            <a:endParaRPr lang="en-US" sz="950" dirty="0"/>
          </a:p>
        </p:txBody>
      </p:sp>
      <p:sp>
        <p:nvSpPr>
          <p:cNvPr id="15" name="Shape 13"/>
          <p:cNvSpPr/>
          <p:nvPr/>
        </p:nvSpPr>
        <p:spPr>
          <a:xfrm>
            <a:off x="6812340" y="3070622"/>
            <a:ext cx="376833" cy="15240"/>
          </a:xfrm>
          <a:prstGeom prst="roundRect">
            <a:avLst>
              <a:gd name="adj" fmla="val 123635"/>
            </a:avLst>
          </a:prstGeom>
          <a:solidFill>
            <a:srgbClr val="D6D3CC"/>
          </a:solidFill>
          <a:ln/>
        </p:spPr>
        <p:txBody>
          <a:bodyPr/>
          <a:lstStyle/>
          <a:p>
            <a:endParaRPr lang="en-GB"/>
          </a:p>
        </p:txBody>
      </p:sp>
      <p:sp>
        <p:nvSpPr>
          <p:cNvPr id="16" name="Shape 14"/>
          <p:cNvSpPr/>
          <p:nvPr/>
        </p:nvSpPr>
        <p:spPr>
          <a:xfrm>
            <a:off x="7173932" y="2937034"/>
            <a:ext cx="282535" cy="282535"/>
          </a:xfrm>
          <a:prstGeom prst="roundRect">
            <a:avLst>
              <a:gd name="adj" fmla="val 6669"/>
            </a:avLst>
          </a:prstGeom>
          <a:solidFill>
            <a:srgbClr val="F0EDE6"/>
          </a:solidFill>
          <a:ln/>
        </p:spPr>
        <p:txBody>
          <a:bodyPr/>
          <a:lstStyle/>
          <a:p>
            <a:endParaRPr lang="en-GB"/>
          </a:p>
        </p:txBody>
      </p:sp>
      <p:sp>
        <p:nvSpPr>
          <p:cNvPr id="17" name="Text 15"/>
          <p:cNvSpPr/>
          <p:nvPr/>
        </p:nvSpPr>
        <p:spPr>
          <a:xfrm>
            <a:off x="7220962" y="2960489"/>
            <a:ext cx="188357" cy="235506"/>
          </a:xfrm>
          <a:prstGeom prst="rect">
            <a:avLst/>
          </a:prstGeom>
          <a:noFill/>
          <a:ln/>
        </p:spPr>
        <p:txBody>
          <a:bodyPr wrap="none" lIns="0" tIns="0" rIns="0" bIns="0" rtlCol="0" anchor="t"/>
          <a:lstStyle/>
          <a:p>
            <a:pPr marL="0" indent="0" algn="ctr">
              <a:lnSpc>
                <a:spcPts val="1450"/>
              </a:lnSpc>
              <a:buNone/>
            </a:pPr>
            <a:r>
              <a:rPr lang="en-US" sz="1450" dirty="0">
                <a:solidFill>
                  <a:srgbClr val="2C2821"/>
                </a:solidFill>
                <a:latin typeface="Alice" pitchFamily="34" charset="0"/>
                <a:ea typeface="Alice" pitchFamily="34" charset="-122"/>
                <a:cs typeface="Alice" pitchFamily="34" charset="-120"/>
              </a:rPr>
              <a:t>3</a:t>
            </a:r>
            <a:endParaRPr lang="en-US" sz="1450" dirty="0"/>
          </a:p>
        </p:txBody>
      </p:sp>
      <p:sp>
        <p:nvSpPr>
          <p:cNvPr id="18" name="Text 16"/>
          <p:cNvSpPr/>
          <p:nvPr/>
        </p:nvSpPr>
        <p:spPr>
          <a:xfrm>
            <a:off x="4825960" y="2980134"/>
            <a:ext cx="1861185" cy="196215"/>
          </a:xfrm>
          <a:prstGeom prst="rect">
            <a:avLst/>
          </a:prstGeom>
          <a:noFill/>
          <a:ln/>
        </p:spPr>
        <p:txBody>
          <a:bodyPr wrap="none" lIns="0" tIns="0" rIns="0" bIns="0" rtlCol="0" anchor="t"/>
          <a:lstStyle/>
          <a:p>
            <a:pPr marL="0" indent="0" algn="r">
              <a:lnSpc>
                <a:spcPts val="1500"/>
              </a:lnSpc>
              <a:buNone/>
            </a:pPr>
            <a:r>
              <a:rPr lang="en-US" sz="1200" dirty="0">
                <a:solidFill>
                  <a:srgbClr val="2C2821"/>
                </a:solidFill>
                <a:latin typeface="Alice" pitchFamily="34" charset="0"/>
                <a:ea typeface="Alice" pitchFamily="34" charset="-122"/>
                <a:cs typeface="Alice" pitchFamily="34" charset="-120"/>
              </a:rPr>
              <a:t>Backend Validates Request</a:t>
            </a:r>
            <a:endParaRPr lang="en-US" sz="1200" dirty="0"/>
          </a:p>
        </p:txBody>
      </p:sp>
      <p:sp>
        <p:nvSpPr>
          <p:cNvPr id="19" name="Text 17"/>
          <p:cNvSpPr/>
          <p:nvPr/>
        </p:nvSpPr>
        <p:spPr>
          <a:xfrm>
            <a:off x="502444" y="3251716"/>
            <a:ext cx="6184702" cy="200978"/>
          </a:xfrm>
          <a:prstGeom prst="rect">
            <a:avLst/>
          </a:prstGeom>
          <a:noFill/>
          <a:ln/>
        </p:spPr>
        <p:txBody>
          <a:bodyPr wrap="none" lIns="0" tIns="0" rIns="0" bIns="0" rtlCol="0" anchor="t"/>
          <a:lstStyle/>
          <a:p>
            <a:pPr marL="0" indent="0" algn="r">
              <a:lnSpc>
                <a:spcPts val="1550"/>
              </a:lnSpc>
              <a:buNone/>
            </a:pPr>
            <a:r>
              <a:rPr lang="en-US" sz="950" dirty="0">
                <a:solidFill>
                  <a:srgbClr val="2C2821"/>
                </a:solidFill>
                <a:latin typeface="Lora" pitchFamily="34" charset="0"/>
                <a:ea typeface="Lora" pitchFamily="34" charset="-122"/>
                <a:cs typeface="Lora" pitchFamily="34" charset="-120"/>
              </a:rPr>
              <a:t>Server authenticates request, validates patient credentials, and checks risk score</a:t>
            </a:r>
            <a:endParaRPr lang="en-US" sz="950" dirty="0"/>
          </a:p>
        </p:txBody>
      </p:sp>
      <p:sp>
        <p:nvSpPr>
          <p:cNvPr id="20" name="Shape 18"/>
          <p:cNvSpPr/>
          <p:nvPr/>
        </p:nvSpPr>
        <p:spPr>
          <a:xfrm>
            <a:off x="7441228" y="3720227"/>
            <a:ext cx="376833" cy="15240"/>
          </a:xfrm>
          <a:prstGeom prst="roundRect">
            <a:avLst>
              <a:gd name="adj" fmla="val 123635"/>
            </a:avLst>
          </a:prstGeom>
          <a:solidFill>
            <a:srgbClr val="D6D3CC"/>
          </a:solidFill>
          <a:ln/>
        </p:spPr>
        <p:txBody>
          <a:bodyPr/>
          <a:lstStyle/>
          <a:p>
            <a:endParaRPr lang="en-GB"/>
          </a:p>
        </p:txBody>
      </p:sp>
      <p:sp>
        <p:nvSpPr>
          <p:cNvPr id="21" name="Shape 19"/>
          <p:cNvSpPr/>
          <p:nvPr/>
        </p:nvSpPr>
        <p:spPr>
          <a:xfrm>
            <a:off x="7173932" y="3586639"/>
            <a:ext cx="282535" cy="282535"/>
          </a:xfrm>
          <a:prstGeom prst="roundRect">
            <a:avLst>
              <a:gd name="adj" fmla="val 6669"/>
            </a:avLst>
          </a:prstGeom>
          <a:solidFill>
            <a:srgbClr val="F0EDE6"/>
          </a:solidFill>
          <a:ln/>
        </p:spPr>
        <p:txBody>
          <a:bodyPr/>
          <a:lstStyle/>
          <a:p>
            <a:endParaRPr lang="en-GB"/>
          </a:p>
        </p:txBody>
      </p:sp>
      <p:sp>
        <p:nvSpPr>
          <p:cNvPr id="22" name="Text 20"/>
          <p:cNvSpPr/>
          <p:nvPr/>
        </p:nvSpPr>
        <p:spPr>
          <a:xfrm>
            <a:off x="7220962" y="3610094"/>
            <a:ext cx="188357" cy="235506"/>
          </a:xfrm>
          <a:prstGeom prst="rect">
            <a:avLst/>
          </a:prstGeom>
          <a:noFill/>
          <a:ln/>
        </p:spPr>
        <p:txBody>
          <a:bodyPr wrap="none" lIns="0" tIns="0" rIns="0" bIns="0" rtlCol="0" anchor="t"/>
          <a:lstStyle/>
          <a:p>
            <a:pPr marL="0" indent="0" algn="ctr">
              <a:lnSpc>
                <a:spcPts val="1450"/>
              </a:lnSpc>
              <a:buNone/>
            </a:pPr>
            <a:r>
              <a:rPr lang="en-US" sz="1450" dirty="0">
                <a:solidFill>
                  <a:srgbClr val="2C2821"/>
                </a:solidFill>
                <a:latin typeface="Alice" pitchFamily="34" charset="0"/>
                <a:ea typeface="Alice" pitchFamily="34" charset="-122"/>
                <a:cs typeface="Alice" pitchFamily="34" charset="-120"/>
              </a:rPr>
              <a:t>4</a:t>
            </a:r>
            <a:endParaRPr lang="en-US" sz="1450" dirty="0"/>
          </a:p>
        </p:txBody>
      </p:sp>
      <p:sp>
        <p:nvSpPr>
          <p:cNvPr id="23" name="Text 21"/>
          <p:cNvSpPr/>
          <p:nvPr/>
        </p:nvSpPr>
        <p:spPr>
          <a:xfrm>
            <a:off x="7943255" y="3629739"/>
            <a:ext cx="1817251" cy="196215"/>
          </a:xfrm>
          <a:prstGeom prst="rect">
            <a:avLst/>
          </a:prstGeom>
          <a:noFill/>
          <a:ln/>
        </p:spPr>
        <p:txBody>
          <a:bodyPr wrap="none" lIns="0" tIns="0" rIns="0" bIns="0" rtlCol="0" anchor="t"/>
          <a:lstStyle/>
          <a:p>
            <a:pPr marL="0" indent="0" algn="l">
              <a:lnSpc>
                <a:spcPts val="1500"/>
              </a:lnSpc>
              <a:buNone/>
            </a:pPr>
            <a:r>
              <a:rPr lang="en-US" sz="1200" dirty="0">
                <a:solidFill>
                  <a:srgbClr val="2C2821"/>
                </a:solidFill>
                <a:latin typeface="Alice" pitchFamily="34" charset="0"/>
                <a:ea typeface="Alice" pitchFamily="34" charset="-122"/>
                <a:cs typeface="Alice" pitchFamily="34" charset="-120"/>
              </a:rPr>
              <a:t>Availability Service Called</a:t>
            </a:r>
            <a:endParaRPr lang="en-US" sz="1200" dirty="0"/>
          </a:p>
        </p:txBody>
      </p:sp>
      <p:sp>
        <p:nvSpPr>
          <p:cNvPr id="24" name="Text 22"/>
          <p:cNvSpPr/>
          <p:nvPr/>
        </p:nvSpPr>
        <p:spPr>
          <a:xfrm>
            <a:off x="7943255" y="3901321"/>
            <a:ext cx="6184702" cy="200978"/>
          </a:xfrm>
          <a:prstGeom prst="rect">
            <a:avLst/>
          </a:prstGeom>
          <a:noFill/>
          <a:ln/>
        </p:spPr>
        <p:txBody>
          <a:bodyPr wrap="none" lIns="0" tIns="0" rIns="0" bIns="0" rtlCol="0" anchor="t"/>
          <a:lstStyle/>
          <a:p>
            <a:pPr marL="0" indent="0" algn="l">
              <a:lnSpc>
                <a:spcPts val="1550"/>
              </a:lnSpc>
              <a:buNone/>
            </a:pPr>
            <a:r>
              <a:rPr lang="en-US" sz="950" dirty="0">
                <a:solidFill>
                  <a:srgbClr val="2C2821"/>
                </a:solidFill>
                <a:latin typeface="Lora" pitchFamily="34" charset="0"/>
                <a:ea typeface="Lora" pitchFamily="34" charset="-122"/>
                <a:cs typeface="Lora" pitchFamily="34" charset="-120"/>
              </a:rPr>
              <a:t>Backend queries dentist availability service for matching time slots</a:t>
            </a:r>
            <a:endParaRPr lang="en-US" sz="950" dirty="0"/>
          </a:p>
        </p:txBody>
      </p:sp>
      <p:sp>
        <p:nvSpPr>
          <p:cNvPr id="25" name="Shape 23"/>
          <p:cNvSpPr/>
          <p:nvPr/>
        </p:nvSpPr>
        <p:spPr>
          <a:xfrm>
            <a:off x="6812340" y="4369832"/>
            <a:ext cx="376833" cy="15240"/>
          </a:xfrm>
          <a:prstGeom prst="roundRect">
            <a:avLst>
              <a:gd name="adj" fmla="val 123635"/>
            </a:avLst>
          </a:prstGeom>
          <a:solidFill>
            <a:srgbClr val="D6D3CC"/>
          </a:solidFill>
          <a:ln/>
        </p:spPr>
        <p:txBody>
          <a:bodyPr/>
          <a:lstStyle/>
          <a:p>
            <a:endParaRPr lang="en-GB"/>
          </a:p>
        </p:txBody>
      </p:sp>
      <p:sp>
        <p:nvSpPr>
          <p:cNvPr id="26" name="Shape 24"/>
          <p:cNvSpPr/>
          <p:nvPr/>
        </p:nvSpPr>
        <p:spPr>
          <a:xfrm>
            <a:off x="7173932" y="4236244"/>
            <a:ext cx="282535" cy="282535"/>
          </a:xfrm>
          <a:prstGeom prst="roundRect">
            <a:avLst>
              <a:gd name="adj" fmla="val 6669"/>
            </a:avLst>
          </a:prstGeom>
          <a:solidFill>
            <a:srgbClr val="F0EDE6"/>
          </a:solidFill>
          <a:ln/>
        </p:spPr>
        <p:txBody>
          <a:bodyPr/>
          <a:lstStyle/>
          <a:p>
            <a:endParaRPr lang="en-GB"/>
          </a:p>
        </p:txBody>
      </p:sp>
      <p:sp>
        <p:nvSpPr>
          <p:cNvPr id="27" name="Text 25"/>
          <p:cNvSpPr/>
          <p:nvPr/>
        </p:nvSpPr>
        <p:spPr>
          <a:xfrm>
            <a:off x="7220962" y="4259699"/>
            <a:ext cx="188357" cy="235506"/>
          </a:xfrm>
          <a:prstGeom prst="rect">
            <a:avLst/>
          </a:prstGeom>
          <a:noFill/>
          <a:ln/>
        </p:spPr>
        <p:txBody>
          <a:bodyPr wrap="none" lIns="0" tIns="0" rIns="0" bIns="0" rtlCol="0" anchor="t"/>
          <a:lstStyle/>
          <a:p>
            <a:pPr marL="0" indent="0" algn="ctr">
              <a:lnSpc>
                <a:spcPts val="1450"/>
              </a:lnSpc>
              <a:buNone/>
            </a:pPr>
            <a:r>
              <a:rPr lang="en-US" sz="1450" dirty="0">
                <a:solidFill>
                  <a:srgbClr val="2C2821"/>
                </a:solidFill>
                <a:latin typeface="Alice" pitchFamily="34" charset="0"/>
                <a:ea typeface="Alice" pitchFamily="34" charset="-122"/>
                <a:cs typeface="Alice" pitchFamily="34" charset="-120"/>
              </a:rPr>
              <a:t>5</a:t>
            </a:r>
            <a:endParaRPr lang="en-US" sz="1450" dirty="0"/>
          </a:p>
        </p:txBody>
      </p:sp>
      <p:sp>
        <p:nvSpPr>
          <p:cNvPr id="28" name="Text 26"/>
          <p:cNvSpPr/>
          <p:nvPr/>
        </p:nvSpPr>
        <p:spPr>
          <a:xfrm>
            <a:off x="4496753" y="4279344"/>
            <a:ext cx="2190393" cy="196215"/>
          </a:xfrm>
          <a:prstGeom prst="rect">
            <a:avLst/>
          </a:prstGeom>
          <a:noFill/>
          <a:ln/>
        </p:spPr>
        <p:txBody>
          <a:bodyPr wrap="none" lIns="0" tIns="0" rIns="0" bIns="0" rtlCol="0" anchor="t"/>
          <a:lstStyle/>
          <a:p>
            <a:pPr marL="0" indent="0" algn="r">
              <a:lnSpc>
                <a:spcPts val="1500"/>
              </a:lnSpc>
              <a:buNone/>
            </a:pPr>
            <a:r>
              <a:rPr lang="en-US" sz="1200" dirty="0">
                <a:solidFill>
                  <a:srgbClr val="2C2821"/>
                </a:solidFill>
                <a:latin typeface="Alice" pitchFamily="34" charset="0"/>
                <a:ea typeface="Alice" pitchFamily="34" charset="-122"/>
                <a:cs typeface="Alice" pitchFamily="34" charset="-120"/>
              </a:rPr>
              <a:t>Scheduling Algorithm Executes</a:t>
            </a:r>
            <a:endParaRPr lang="en-US" sz="1200" dirty="0"/>
          </a:p>
        </p:txBody>
      </p:sp>
      <p:sp>
        <p:nvSpPr>
          <p:cNvPr id="29" name="Text 27"/>
          <p:cNvSpPr/>
          <p:nvPr/>
        </p:nvSpPr>
        <p:spPr>
          <a:xfrm>
            <a:off x="502444" y="4550926"/>
            <a:ext cx="6184702" cy="200978"/>
          </a:xfrm>
          <a:prstGeom prst="rect">
            <a:avLst/>
          </a:prstGeom>
          <a:noFill/>
          <a:ln/>
        </p:spPr>
        <p:txBody>
          <a:bodyPr wrap="none" lIns="0" tIns="0" rIns="0" bIns="0" rtlCol="0" anchor="t"/>
          <a:lstStyle/>
          <a:p>
            <a:pPr marL="0" indent="0" algn="r">
              <a:lnSpc>
                <a:spcPts val="1550"/>
              </a:lnSpc>
              <a:buNone/>
            </a:pPr>
            <a:r>
              <a:rPr lang="en-US" sz="950" dirty="0">
                <a:solidFill>
                  <a:srgbClr val="2C2821"/>
                </a:solidFill>
                <a:latin typeface="Lora" pitchFamily="34" charset="0"/>
                <a:ea typeface="Lora" pitchFamily="34" charset="-122"/>
                <a:cs typeface="Lora" pitchFamily="34" charset="-120"/>
              </a:rPr>
              <a:t>Priority calculation runs to determine optimal dentist assignment</a:t>
            </a:r>
            <a:endParaRPr lang="en-US" sz="950" dirty="0"/>
          </a:p>
        </p:txBody>
      </p:sp>
      <p:sp>
        <p:nvSpPr>
          <p:cNvPr id="30" name="Shape 28"/>
          <p:cNvSpPr/>
          <p:nvPr/>
        </p:nvSpPr>
        <p:spPr>
          <a:xfrm>
            <a:off x="7441228" y="5019437"/>
            <a:ext cx="376833" cy="15240"/>
          </a:xfrm>
          <a:prstGeom prst="roundRect">
            <a:avLst>
              <a:gd name="adj" fmla="val 123635"/>
            </a:avLst>
          </a:prstGeom>
          <a:solidFill>
            <a:srgbClr val="D6D3CC"/>
          </a:solidFill>
          <a:ln/>
        </p:spPr>
        <p:txBody>
          <a:bodyPr/>
          <a:lstStyle/>
          <a:p>
            <a:endParaRPr lang="en-GB"/>
          </a:p>
        </p:txBody>
      </p:sp>
      <p:sp>
        <p:nvSpPr>
          <p:cNvPr id="31" name="Shape 29"/>
          <p:cNvSpPr/>
          <p:nvPr/>
        </p:nvSpPr>
        <p:spPr>
          <a:xfrm>
            <a:off x="7173932" y="4885849"/>
            <a:ext cx="282535" cy="282535"/>
          </a:xfrm>
          <a:prstGeom prst="roundRect">
            <a:avLst>
              <a:gd name="adj" fmla="val 6669"/>
            </a:avLst>
          </a:prstGeom>
          <a:solidFill>
            <a:srgbClr val="F0EDE6"/>
          </a:solidFill>
          <a:ln/>
        </p:spPr>
        <p:txBody>
          <a:bodyPr/>
          <a:lstStyle/>
          <a:p>
            <a:endParaRPr lang="en-GB"/>
          </a:p>
        </p:txBody>
      </p:sp>
      <p:sp>
        <p:nvSpPr>
          <p:cNvPr id="32" name="Text 30"/>
          <p:cNvSpPr/>
          <p:nvPr/>
        </p:nvSpPr>
        <p:spPr>
          <a:xfrm>
            <a:off x="7220962" y="4909304"/>
            <a:ext cx="188357" cy="235506"/>
          </a:xfrm>
          <a:prstGeom prst="rect">
            <a:avLst/>
          </a:prstGeom>
          <a:noFill/>
          <a:ln/>
        </p:spPr>
        <p:txBody>
          <a:bodyPr wrap="none" lIns="0" tIns="0" rIns="0" bIns="0" rtlCol="0" anchor="t"/>
          <a:lstStyle/>
          <a:p>
            <a:pPr marL="0" indent="0" algn="ctr">
              <a:lnSpc>
                <a:spcPts val="1450"/>
              </a:lnSpc>
              <a:buNone/>
            </a:pPr>
            <a:r>
              <a:rPr lang="en-US" sz="1450" dirty="0">
                <a:solidFill>
                  <a:srgbClr val="2C2821"/>
                </a:solidFill>
                <a:latin typeface="Alice" pitchFamily="34" charset="0"/>
                <a:ea typeface="Alice" pitchFamily="34" charset="-122"/>
                <a:cs typeface="Alice" pitchFamily="34" charset="-120"/>
              </a:rPr>
              <a:t>6</a:t>
            </a:r>
            <a:endParaRPr lang="en-US" sz="1450" dirty="0"/>
          </a:p>
        </p:txBody>
      </p:sp>
      <p:sp>
        <p:nvSpPr>
          <p:cNvPr id="33" name="Text 31"/>
          <p:cNvSpPr/>
          <p:nvPr/>
        </p:nvSpPr>
        <p:spPr>
          <a:xfrm>
            <a:off x="7943255" y="4928949"/>
            <a:ext cx="1570077" cy="196215"/>
          </a:xfrm>
          <a:prstGeom prst="rect">
            <a:avLst/>
          </a:prstGeom>
          <a:noFill/>
          <a:ln/>
        </p:spPr>
        <p:txBody>
          <a:bodyPr wrap="none" lIns="0" tIns="0" rIns="0" bIns="0" rtlCol="0" anchor="t"/>
          <a:lstStyle/>
          <a:p>
            <a:pPr marL="0" indent="0" algn="l">
              <a:lnSpc>
                <a:spcPts val="1500"/>
              </a:lnSpc>
              <a:buNone/>
            </a:pPr>
            <a:r>
              <a:rPr lang="en-US" sz="1200" dirty="0">
                <a:solidFill>
                  <a:srgbClr val="2C2821"/>
                </a:solidFill>
                <a:latin typeface="Alice" pitchFamily="34" charset="0"/>
                <a:ea typeface="Alice" pitchFamily="34" charset="-122"/>
                <a:cs typeface="Alice" pitchFamily="34" charset="-120"/>
              </a:rPr>
              <a:t>Database Transaction</a:t>
            </a:r>
            <a:endParaRPr lang="en-US" sz="1200" dirty="0"/>
          </a:p>
        </p:txBody>
      </p:sp>
      <p:sp>
        <p:nvSpPr>
          <p:cNvPr id="34" name="Text 32"/>
          <p:cNvSpPr/>
          <p:nvPr/>
        </p:nvSpPr>
        <p:spPr>
          <a:xfrm>
            <a:off x="7943255" y="5200531"/>
            <a:ext cx="6184702" cy="200978"/>
          </a:xfrm>
          <a:prstGeom prst="rect">
            <a:avLst/>
          </a:prstGeom>
          <a:noFill/>
          <a:ln/>
        </p:spPr>
        <p:txBody>
          <a:bodyPr wrap="none" lIns="0" tIns="0" rIns="0" bIns="0" rtlCol="0" anchor="t"/>
          <a:lstStyle/>
          <a:p>
            <a:pPr marL="0" indent="0" algn="l">
              <a:lnSpc>
                <a:spcPts val="1550"/>
              </a:lnSpc>
              <a:buNone/>
            </a:pPr>
            <a:r>
              <a:rPr lang="en-US" sz="950" dirty="0">
                <a:solidFill>
                  <a:srgbClr val="2C2821"/>
                </a:solidFill>
                <a:latin typeface="Lora" pitchFamily="34" charset="0"/>
                <a:ea typeface="Lora" pitchFamily="34" charset="-122"/>
                <a:cs typeface="Lora" pitchFamily="34" charset="-120"/>
              </a:rPr>
              <a:t>Appointment record created in database with atomicity guarantees</a:t>
            </a:r>
            <a:endParaRPr lang="en-US" sz="950" dirty="0"/>
          </a:p>
        </p:txBody>
      </p:sp>
      <p:sp>
        <p:nvSpPr>
          <p:cNvPr id="35" name="Shape 33"/>
          <p:cNvSpPr/>
          <p:nvPr/>
        </p:nvSpPr>
        <p:spPr>
          <a:xfrm>
            <a:off x="6812340" y="5669042"/>
            <a:ext cx="376833" cy="15240"/>
          </a:xfrm>
          <a:prstGeom prst="roundRect">
            <a:avLst>
              <a:gd name="adj" fmla="val 123635"/>
            </a:avLst>
          </a:prstGeom>
          <a:solidFill>
            <a:srgbClr val="D6D3CC"/>
          </a:solidFill>
          <a:ln/>
        </p:spPr>
        <p:txBody>
          <a:bodyPr/>
          <a:lstStyle/>
          <a:p>
            <a:endParaRPr lang="en-GB"/>
          </a:p>
        </p:txBody>
      </p:sp>
      <p:sp>
        <p:nvSpPr>
          <p:cNvPr id="36" name="Shape 34"/>
          <p:cNvSpPr/>
          <p:nvPr/>
        </p:nvSpPr>
        <p:spPr>
          <a:xfrm>
            <a:off x="7173932" y="5535454"/>
            <a:ext cx="282535" cy="282535"/>
          </a:xfrm>
          <a:prstGeom prst="roundRect">
            <a:avLst>
              <a:gd name="adj" fmla="val 6669"/>
            </a:avLst>
          </a:prstGeom>
          <a:solidFill>
            <a:srgbClr val="F0EDE6"/>
          </a:solidFill>
          <a:ln/>
        </p:spPr>
        <p:txBody>
          <a:bodyPr/>
          <a:lstStyle/>
          <a:p>
            <a:endParaRPr lang="en-GB"/>
          </a:p>
        </p:txBody>
      </p:sp>
      <p:sp>
        <p:nvSpPr>
          <p:cNvPr id="37" name="Text 35"/>
          <p:cNvSpPr/>
          <p:nvPr/>
        </p:nvSpPr>
        <p:spPr>
          <a:xfrm>
            <a:off x="7220962" y="5558909"/>
            <a:ext cx="188357" cy="235506"/>
          </a:xfrm>
          <a:prstGeom prst="rect">
            <a:avLst/>
          </a:prstGeom>
          <a:noFill/>
          <a:ln/>
        </p:spPr>
        <p:txBody>
          <a:bodyPr wrap="none" lIns="0" tIns="0" rIns="0" bIns="0" rtlCol="0" anchor="t"/>
          <a:lstStyle/>
          <a:p>
            <a:pPr marL="0" indent="0" algn="ctr">
              <a:lnSpc>
                <a:spcPts val="1450"/>
              </a:lnSpc>
              <a:buNone/>
            </a:pPr>
            <a:r>
              <a:rPr lang="en-US" sz="1450" dirty="0">
                <a:solidFill>
                  <a:srgbClr val="2C2821"/>
                </a:solidFill>
                <a:latin typeface="Alice" pitchFamily="34" charset="0"/>
                <a:ea typeface="Alice" pitchFamily="34" charset="-122"/>
                <a:cs typeface="Alice" pitchFamily="34" charset="-120"/>
              </a:rPr>
              <a:t>7</a:t>
            </a:r>
            <a:endParaRPr lang="en-US" sz="1450" dirty="0"/>
          </a:p>
        </p:txBody>
      </p:sp>
      <p:sp>
        <p:nvSpPr>
          <p:cNvPr id="38" name="Text 36"/>
          <p:cNvSpPr/>
          <p:nvPr/>
        </p:nvSpPr>
        <p:spPr>
          <a:xfrm>
            <a:off x="4977051" y="5578554"/>
            <a:ext cx="1710095" cy="196215"/>
          </a:xfrm>
          <a:prstGeom prst="rect">
            <a:avLst/>
          </a:prstGeom>
          <a:noFill/>
          <a:ln/>
        </p:spPr>
        <p:txBody>
          <a:bodyPr wrap="none" lIns="0" tIns="0" rIns="0" bIns="0" rtlCol="0" anchor="t"/>
          <a:lstStyle/>
          <a:p>
            <a:pPr marL="0" indent="0" algn="r">
              <a:lnSpc>
                <a:spcPts val="1500"/>
              </a:lnSpc>
              <a:buNone/>
            </a:pPr>
            <a:r>
              <a:rPr lang="en-US" sz="1200" dirty="0">
                <a:solidFill>
                  <a:srgbClr val="2C2821"/>
                </a:solidFill>
                <a:latin typeface="Alice" pitchFamily="34" charset="0"/>
                <a:ea typeface="Alice" pitchFamily="34" charset="-122"/>
                <a:cs typeface="Alice" pitchFamily="34" charset="-120"/>
              </a:rPr>
              <a:t>Dentist App Notification</a:t>
            </a:r>
            <a:endParaRPr lang="en-US" sz="1200" dirty="0"/>
          </a:p>
        </p:txBody>
      </p:sp>
      <p:sp>
        <p:nvSpPr>
          <p:cNvPr id="39" name="Text 37"/>
          <p:cNvSpPr/>
          <p:nvPr/>
        </p:nvSpPr>
        <p:spPr>
          <a:xfrm>
            <a:off x="502444" y="5850136"/>
            <a:ext cx="6184702" cy="200978"/>
          </a:xfrm>
          <a:prstGeom prst="rect">
            <a:avLst/>
          </a:prstGeom>
          <a:noFill/>
          <a:ln/>
        </p:spPr>
        <p:txBody>
          <a:bodyPr wrap="none" lIns="0" tIns="0" rIns="0" bIns="0" rtlCol="0" anchor="t"/>
          <a:lstStyle/>
          <a:p>
            <a:pPr marL="0" indent="0" algn="r">
              <a:lnSpc>
                <a:spcPts val="1550"/>
              </a:lnSpc>
              <a:buNone/>
            </a:pPr>
            <a:r>
              <a:rPr lang="en-US" sz="950" dirty="0">
                <a:solidFill>
                  <a:srgbClr val="2C2821"/>
                </a:solidFill>
                <a:latin typeface="Lora" pitchFamily="34" charset="0"/>
                <a:ea typeface="Lora" pitchFamily="34" charset="-122"/>
                <a:cs typeface="Lora" pitchFamily="34" charset="-120"/>
              </a:rPr>
              <a:t>Push notification sent to assigned dentist's application with appointment details</a:t>
            </a:r>
            <a:endParaRPr lang="en-US" sz="950" dirty="0"/>
          </a:p>
        </p:txBody>
      </p:sp>
      <p:sp>
        <p:nvSpPr>
          <p:cNvPr id="40" name="Shape 38"/>
          <p:cNvSpPr/>
          <p:nvPr/>
        </p:nvSpPr>
        <p:spPr>
          <a:xfrm>
            <a:off x="7441228" y="6318647"/>
            <a:ext cx="376833" cy="15240"/>
          </a:xfrm>
          <a:prstGeom prst="roundRect">
            <a:avLst>
              <a:gd name="adj" fmla="val 123635"/>
            </a:avLst>
          </a:prstGeom>
          <a:solidFill>
            <a:srgbClr val="D6D3CC"/>
          </a:solidFill>
          <a:ln/>
        </p:spPr>
        <p:txBody>
          <a:bodyPr/>
          <a:lstStyle/>
          <a:p>
            <a:endParaRPr lang="en-GB"/>
          </a:p>
        </p:txBody>
      </p:sp>
      <p:sp>
        <p:nvSpPr>
          <p:cNvPr id="41" name="Shape 39"/>
          <p:cNvSpPr/>
          <p:nvPr/>
        </p:nvSpPr>
        <p:spPr>
          <a:xfrm>
            <a:off x="7173932" y="6185059"/>
            <a:ext cx="282535" cy="282535"/>
          </a:xfrm>
          <a:prstGeom prst="roundRect">
            <a:avLst>
              <a:gd name="adj" fmla="val 6669"/>
            </a:avLst>
          </a:prstGeom>
          <a:solidFill>
            <a:srgbClr val="F0EDE6"/>
          </a:solidFill>
          <a:ln/>
        </p:spPr>
        <p:txBody>
          <a:bodyPr/>
          <a:lstStyle/>
          <a:p>
            <a:endParaRPr lang="en-GB"/>
          </a:p>
        </p:txBody>
      </p:sp>
      <p:sp>
        <p:nvSpPr>
          <p:cNvPr id="42" name="Text 40"/>
          <p:cNvSpPr/>
          <p:nvPr/>
        </p:nvSpPr>
        <p:spPr>
          <a:xfrm>
            <a:off x="7220962" y="6208514"/>
            <a:ext cx="188357" cy="235506"/>
          </a:xfrm>
          <a:prstGeom prst="rect">
            <a:avLst/>
          </a:prstGeom>
          <a:noFill/>
          <a:ln/>
        </p:spPr>
        <p:txBody>
          <a:bodyPr wrap="none" lIns="0" tIns="0" rIns="0" bIns="0" rtlCol="0" anchor="t"/>
          <a:lstStyle/>
          <a:p>
            <a:pPr marL="0" indent="0" algn="ctr">
              <a:lnSpc>
                <a:spcPts val="1450"/>
              </a:lnSpc>
              <a:buNone/>
            </a:pPr>
            <a:r>
              <a:rPr lang="en-US" sz="1450" dirty="0">
                <a:solidFill>
                  <a:srgbClr val="2C2821"/>
                </a:solidFill>
                <a:latin typeface="Alice" pitchFamily="34" charset="0"/>
                <a:ea typeface="Alice" pitchFamily="34" charset="-122"/>
                <a:cs typeface="Alice" pitchFamily="34" charset="-120"/>
              </a:rPr>
              <a:t>8</a:t>
            </a:r>
            <a:endParaRPr lang="en-US" sz="1450" dirty="0"/>
          </a:p>
        </p:txBody>
      </p:sp>
      <p:sp>
        <p:nvSpPr>
          <p:cNvPr id="43" name="Text 41"/>
          <p:cNvSpPr/>
          <p:nvPr/>
        </p:nvSpPr>
        <p:spPr>
          <a:xfrm>
            <a:off x="7943255" y="6228159"/>
            <a:ext cx="1670685" cy="196215"/>
          </a:xfrm>
          <a:prstGeom prst="rect">
            <a:avLst/>
          </a:prstGeom>
          <a:noFill/>
          <a:ln/>
        </p:spPr>
        <p:txBody>
          <a:bodyPr wrap="none" lIns="0" tIns="0" rIns="0" bIns="0" rtlCol="0" anchor="t"/>
          <a:lstStyle/>
          <a:p>
            <a:pPr marL="0" indent="0" algn="l">
              <a:lnSpc>
                <a:spcPts val="1500"/>
              </a:lnSpc>
              <a:buNone/>
            </a:pPr>
            <a:r>
              <a:rPr lang="en-US" sz="1200" dirty="0">
                <a:solidFill>
                  <a:srgbClr val="2C2821"/>
                </a:solidFill>
                <a:latin typeface="Alice" pitchFamily="34" charset="0"/>
                <a:ea typeface="Alice" pitchFamily="34" charset="-122"/>
                <a:cs typeface="Alice" pitchFamily="34" charset="-120"/>
              </a:rPr>
              <a:t>Confirmation to Patient</a:t>
            </a:r>
            <a:endParaRPr lang="en-US" sz="1200" dirty="0"/>
          </a:p>
        </p:txBody>
      </p:sp>
      <p:sp>
        <p:nvSpPr>
          <p:cNvPr id="44" name="Text 42"/>
          <p:cNvSpPr/>
          <p:nvPr/>
        </p:nvSpPr>
        <p:spPr>
          <a:xfrm>
            <a:off x="7943255" y="6499741"/>
            <a:ext cx="6184702" cy="200978"/>
          </a:xfrm>
          <a:prstGeom prst="rect">
            <a:avLst/>
          </a:prstGeom>
          <a:noFill/>
          <a:ln/>
        </p:spPr>
        <p:txBody>
          <a:bodyPr wrap="none" lIns="0" tIns="0" rIns="0" bIns="0" rtlCol="0" anchor="t"/>
          <a:lstStyle/>
          <a:p>
            <a:pPr marL="0" indent="0" algn="l">
              <a:lnSpc>
                <a:spcPts val="1550"/>
              </a:lnSpc>
              <a:buNone/>
            </a:pPr>
            <a:r>
              <a:rPr lang="en-US" sz="950" dirty="0">
                <a:solidFill>
                  <a:srgbClr val="2C2821"/>
                </a:solidFill>
                <a:latin typeface="Lora" pitchFamily="34" charset="0"/>
                <a:ea typeface="Lora" pitchFamily="34" charset="-122"/>
                <a:cs typeface="Lora" pitchFamily="34" charset="-120"/>
              </a:rPr>
              <a:t>Backend returns success response with booking confirmation to patient app</a:t>
            </a:r>
            <a:endParaRPr lang="en-US" sz="950" dirty="0"/>
          </a:p>
        </p:txBody>
      </p:sp>
      <p:sp>
        <p:nvSpPr>
          <p:cNvPr id="45" name="Shape 43"/>
          <p:cNvSpPr/>
          <p:nvPr/>
        </p:nvSpPr>
        <p:spPr>
          <a:xfrm>
            <a:off x="6812340" y="6968252"/>
            <a:ext cx="376833" cy="15240"/>
          </a:xfrm>
          <a:prstGeom prst="roundRect">
            <a:avLst>
              <a:gd name="adj" fmla="val 123635"/>
            </a:avLst>
          </a:prstGeom>
          <a:solidFill>
            <a:srgbClr val="D6D3CC"/>
          </a:solidFill>
          <a:ln/>
        </p:spPr>
        <p:txBody>
          <a:bodyPr/>
          <a:lstStyle/>
          <a:p>
            <a:endParaRPr lang="en-GB"/>
          </a:p>
        </p:txBody>
      </p:sp>
      <p:sp>
        <p:nvSpPr>
          <p:cNvPr id="46" name="Shape 44"/>
          <p:cNvSpPr/>
          <p:nvPr/>
        </p:nvSpPr>
        <p:spPr>
          <a:xfrm>
            <a:off x="7173932" y="6834664"/>
            <a:ext cx="282535" cy="282535"/>
          </a:xfrm>
          <a:prstGeom prst="roundRect">
            <a:avLst>
              <a:gd name="adj" fmla="val 6669"/>
            </a:avLst>
          </a:prstGeom>
          <a:solidFill>
            <a:srgbClr val="F0EDE6"/>
          </a:solidFill>
          <a:ln/>
        </p:spPr>
        <p:txBody>
          <a:bodyPr/>
          <a:lstStyle/>
          <a:p>
            <a:endParaRPr lang="en-GB"/>
          </a:p>
        </p:txBody>
      </p:sp>
      <p:sp>
        <p:nvSpPr>
          <p:cNvPr id="47" name="Text 45"/>
          <p:cNvSpPr/>
          <p:nvPr/>
        </p:nvSpPr>
        <p:spPr>
          <a:xfrm>
            <a:off x="7220962" y="6858119"/>
            <a:ext cx="188357" cy="235506"/>
          </a:xfrm>
          <a:prstGeom prst="rect">
            <a:avLst/>
          </a:prstGeom>
          <a:noFill/>
          <a:ln/>
        </p:spPr>
        <p:txBody>
          <a:bodyPr wrap="none" lIns="0" tIns="0" rIns="0" bIns="0" rtlCol="0" anchor="t"/>
          <a:lstStyle/>
          <a:p>
            <a:pPr marL="0" indent="0" algn="ctr">
              <a:lnSpc>
                <a:spcPts val="1450"/>
              </a:lnSpc>
              <a:buNone/>
            </a:pPr>
            <a:r>
              <a:rPr lang="en-US" sz="1450" dirty="0">
                <a:solidFill>
                  <a:srgbClr val="2C2821"/>
                </a:solidFill>
                <a:latin typeface="Alice" pitchFamily="34" charset="0"/>
                <a:ea typeface="Alice" pitchFamily="34" charset="-122"/>
                <a:cs typeface="Alice" pitchFamily="34" charset="-120"/>
              </a:rPr>
              <a:t>9</a:t>
            </a:r>
            <a:endParaRPr lang="en-US" sz="1450" dirty="0"/>
          </a:p>
        </p:txBody>
      </p:sp>
      <p:sp>
        <p:nvSpPr>
          <p:cNvPr id="48" name="Text 46"/>
          <p:cNvSpPr/>
          <p:nvPr/>
        </p:nvSpPr>
        <p:spPr>
          <a:xfrm>
            <a:off x="5104090" y="6877764"/>
            <a:ext cx="1583055" cy="196215"/>
          </a:xfrm>
          <a:prstGeom prst="rect">
            <a:avLst/>
          </a:prstGeom>
          <a:noFill/>
          <a:ln/>
        </p:spPr>
        <p:txBody>
          <a:bodyPr wrap="none" lIns="0" tIns="0" rIns="0" bIns="0" rtlCol="0" anchor="t"/>
          <a:lstStyle/>
          <a:p>
            <a:pPr marL="0" indent="0" algn="r">
              <a:lnSpc>
                <a:spcPts val="1500"/>
              </a:lnSpc>
              <a:buNone/>
            </a:pPr>
            <a:r>
              <a:rPr lang="en-US" sz="1200" dirty="0">
                <a:solidFill>
                  <a:srgbClr val="2C2821"/>
                </a:solidFill>
                <a:latin typeface="Alice" pitchFamily="34" charset="0"/>
                <a:ea typeface="Alice" pitchFamily="34" charset="-122"/>
                <a:cs typeface="Alice" pitchFamily="34" charset="-120"/>
              </a:rPr>
              <a:t>Email &amp; SMS Dispatch</a:t>
            </a:r>
            <a:endParaRPr lang="en-US" sz="1200" dirty="0"/>
          </a:p>
        </p:txBody>
      </p:sp>
      <p:sp>
        <p:nvSpPr>
          <p:cNvPr id="49" name="Text 47"/>
          <p:cNvSpPr/>
          <p:nvPr/>
        </p:nvSpPr>
        <p:spPr>
          <a:xfrm>
            <a:off x="502444" y="7149346"/>
            <a:ext cx="6184702" cy="200978"/>
          </a:xfrm>
          <a:prstGeom prst="rect">
            <a:avLst/>
          </a:prstGeom>
          <a:noFill/>
          <a:ln/>
        </p:spPr>
        <p:txBody>
          <a:bodyPr wrap="none" lIns="0" tIns="0" rIns="0" bIns="0" rtlCol="0" anchor="t"/>
          <a:lstStyle/>
          <a:p>
            <a:pPr marL="0" indent="0" algn="r">
              <a:lnSpc>
                <a:spcPts val="1550"/>
              </a:lnSpc>
              <a:buNone/>
            </a:pPr>
            <a:r>
              <a:rPr lang="en-US" sz="950" dirty="0">
                <a:solidFill>
                  <a:srgbClr val="2C2821"/>
                </a:solidFill>
                <a:latin typeface="Lora" pitchFamily="34" charset="0"/>
                <a:ea typeface="Lora" pitchFamily="34" charset="-122"/>
                <a:cs typeface="Lora" pitchFamily="34" charset="-120"/>
              </a:rPr>
              <a:t>Notification service sends confirmation emails and SMS to all parties</a:t>
            </a:r>
            <a:endParaRPr lang="en-US" sz="9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0773" y="324326"/>
            <a:ext cx="4921210" cy="367903"/>
          </a:xfrm>
          <a:prstGeom prst="rect">
            <a:avLst/>
          </a:prstGeom>
          <a:noFill/>
          <a:ln/>
        </p:spPr>
        <p:txBody>
          <a:bodyPr wrap="none" lIns="0" tIns="0" rIns="0" bIns="0" rtlCol="0" anchor="t"/>
          <a:lstStyle/>
          <a:p>
            <a:pPr marL="0" indent="0" algn="l">
              <a:lnSpc>
                <a:spcPts val="2850"/>
              </a:lnSpc>
              <a:buNone/>
            </a:pPr>
            <a:r>
              <a:rPr lang="en-US" sz="2300" dirty="0">
                <a:solidFill>
                  <a:srgbClr val="233E32"/>
                </a:solidFill>
                <a:latin typeface="Alice" pitchFamily="34" charset="0"/>
                <a:ea typeface="Alice" pitchFamily="34" charset="-122"/>
                <a:cs typeface="Alice" pitchFamily="34" charset="-120"/>
              </a:rPr>
              <a:t>Appointment Lifecycle State Diagram</a:t>
            </a:r>
            <a:endParaRPr lang="en-US" sz="2300" dirty="0"/>
          </a:p>
        </p:txBody>
      </p:sp>
      <p:sp>
        <p:nvSpPr>
          <p:cNvPr id="3" name="Text 1"/>
          <p:cNvSpPr/>
          <p:nvPr/>
        </p:nvSpPr>
        <p:spPr>
          <a:xfrm>
            <a:off x="470773" y="927616"/>
            <a:ext cx="13688854" cy="376714"/>
          </a:xfrm>
          <a:prstGeom prst="rect">
            <a:avLst/>
          </a:prstGeom>
          <a:noFill/>
          <a:ln/>
        </p:spPr>
        <p:txBody>
          <a:bodyPr wrap="square" lIns="0" tIns="0" rIns="0" bIns="0" rtlCol="0" anchor="t"/>
          <a:lstStyle/>
          <a:p>
            <a:pPr marL="0" indent="0" algn="l">
              <a:lnSpc>
                <a:spcPts val="1450"/>
              </a:lnSpc>
              <a:buNone/>
            </a:pPr>
            <a:r>
              <a:rPr lang="en-US" sz="900" dirty="0">
                <a:solidFill>
                  <a:srgbClr val="2C2821"/>
                </a:solidFill>
                <a:latin typeface="Lora" pitchFamily="34" charset="0"/>
                <a:ea typeface="Lora" pitchFamily="34" charset="-122"/>
                <a:cs typeface="Lora" pitchFamily="34" charset="-120"/>
              </a:rPr>
              <a:t>The state diagram illustrates the various states an appointment can transition through during its lifecycle, from initial creation through completion or cancellation. Understanding these states is critical for managing appointment workflows and handling edge cases.</a:t>
            </a:r>
            <a:endParaRPr lang="en-US" sz="900" dirty="0"/>
          </a:p>
        </p:txBody>
      </p:sp>
      <p:sp>
        <p:nvSpPr>
          <p:cNvPr id="4" name="Shape 2"/>
          <p:cNvSpPr/>
          <p:nvPr/>
        </p:nvSpPr>
        <p:spPr>
          <a:xfrm>
            <a:off x="470773" y="1436727"/>
            <a:ext cx="470773" cy="706160"/>
          </a:xfrm>
          <a:prstGeom prst="roundRect">
            <a:avLst>
              <a:gd name="adj" fmla="val 360055"/>
            </a:avLst>
          </a:prstGeom>
          <a:solidFill>
            <a:srgbClr val="F0EDE6"/>
          </a:solidFill>
          <a:ln/>
        </p:spPr>
        <p:txBody>
          <a:bodyPr/>
          <a:lstStyle/>
          <a:p>
            <a:endParaRPr lang="en-GB"/>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934" y="1701522"/>
            <a:ext cx="176451" cy="176451"/>
          </a:xfrm>
          <a:prstGeom prst="rect">
            <a:avLst/>
          </a:prstGeom>
        </p:spPr>
      </p:pic>
      <p:sp>
        <p:nvSpPr>
          <p:cNvPr id="6" name="Text 3"/>
          <p:cNvSpPr/>
          <p:nvPr/>
        </p:nvSpPr>
        <p:spPr>
          <a:xfrm>
            <a:off x="1059180" y="1554361"/>
            <a:ext cx="1471374" cy="183952"/>
          </a:xfrm>
          <a:prstGeom prst="rect">
            <a:avLst/>
          </a:prstGeom>
          <a:noFill/>
          <a:ln/>
        </p:spPr>
        <p:txBody>
          <a:bodyPr wrap="none" lIns="0" tIns="0" rIns="0" bIns="0" rtlCol="0" anchor="t"/>
          <a:lstStyle/>
          <a:p>
            <a:pPr marL="0" indent="0" algn="l">
              <a:lnSpc>
                <a:spcPts val="1400"/>
              </a:lnSpc>
              <a:buNone/>
            </a:pPr>
            <a:r>
              <a:rPr lang="en-US" sz="1150" dirty="0">
                <a:solidFill>
                  <a:srgbClr val="2C2821"/>
                </a:solidFill>
                <a:latin typeface="Alice" pitchFamily="34" charset="0"/>
                <a:ea typeface="Alice" pitchFamily="34" charset="-122"/>
                <a:cs typeface="Alice" pitchFamily="34" charset="-120"/>
              </a:rPr>
              <a:t>Created</a:t>
            </a:r>
            <a:endParaRPr lang="en-US" sz="1150" dirty="0"/>
          </a:p>
        </p:txBody>
      </p:sp>
      <p:sp>
        <p:nvSpPr>
          <p:cNvPr id="7" name="Text 4"/>
          <p:cNvSpPr/>
          <p:nvPr/>
        </p:nvSpPr>
        <p:spPr>
          <a:xfrm>
            <a:off x="1059180" y="1808917"/>
            <a:ext cx="13100447" cy="188357"/>
          </a:xfrm>
          <a:prstGeom prst="rect">
            <a:avLst/>
          </a:prstGeom>
          <a:noFill/>
          <a:ln/>
        </p:spPr>
        <p:txBody>
          <a:bodyPr wrap="none" lIns="0" tIns="0" rIns="0" bIns="0" rtlCol="0" anchor="t"/>
          <a:lstStyle/>
          <a:p>
            <a:pPr marL="0" indent="0" algn="l">
              <a:lnSpc>
                <a:spcPts val="1450"/>
              </a:lnSpc>
              <a:buNone/>
            </a:pPr>
            <a:r>
              <a:rPr lang="en-US" sz="900" dirty="0">
                <a:solidFill>
                  <a:srgbClr val="2C2821"/>
                </a:solidFill>
                <a:latin typeface="Lora" pitchFamily="34" charset="0"/>
                <a:ea typeface="Lora" pitchFamily="34" charset="-122"/>
                <a:cs typeface="Lora" pitchFamily="34" charset="-120"/>
              </a:rPr>
              <a:t>Initial state when patient submits booking request; awaiting dentist confirmation</a:t>
            </a:r>
            <a:endParaRPr lang="en-US" sz="900" dirty="0"/>
          </a:p>
        </p:txBody>
      </p:sp>
      <p:sp>
        <p:nvSpPr>
          <p:cNvPr id="8" name="Shape 5"/>
          <p:cNvSpPr/>
          <p:nvPr/>
        </p:nvSpPr>
        <p:spPr>
          <a:xfrm>
            <a:off x="470773" y="2260521"/>
            <a:ext cx="470773" cy="706160"/>
          </a:xfrm>
          <a:prstGeom prst="roundRect">
            <a:avLst>
              <a:gd name="adj" fmla="val 360055"/>
            </a:avLst>
          </a:prstGeom>
          <a:solidFill>
            <a:srgbClr val="F0EDE6"/>
          </a:solidFill>
          <a:ln/>
        </p:spPr>
        <p:txBody>
          <a:bodyPr/>
          <a:lstStyle/>
          <a:p>
            <a:endParaRPr lang="en-GB"/>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934" y="2525316"/>
            <a:ext cx="176451" cy="176451"/>
          </a:xfrm>
          <a:prstGeom prst="rect">
            <a:avLst/>
          </a:prstGeom>
        </p:spPr>
      </p:pic>
      <p:sp>
        <p:nvSpPr>
          <p:cNvPr id="10" name="Text 6"/>
          <p:cNvSpPr/>
          <p:nvPr/>
        </p:nvSpPr>
        <p:spPr>
          <a:xfrm>
            <a:off x="1059180" y="2378154"/>
            <a:ext cx="1471374" cy="183952"/>
          </a:xfrm>
          <a:prstGeom prst="rect">
            <a:avLst/>
          </a:prstGeom>
          <a:noFill/>
          <a:ln/>
        </p:spPr>
        <p:txBody>
          <a:bodyPr wrap="none" lIns="0" tIns="0" rIns="0" bIns="0" rtlCol="0" anchor="t"/>
          <a:lstStyle/>
          <a:p>
            <a:pPr marL="0" indent="0" algn="l">
              <a:lnSpc>
                <a:spcPts val="1400"/>
              </a:lnSpc>
              <a:buNone/>
            </a:pPr>
            <a:r>
              <a:rPr lang="en-US" sz="1150" dirty="0">
                <a:solidFill>
                  <a:srgbClr val="2C2821"/>
                </a:solidFill>
                <a:latin typeface="Alice" pitchFamily="34" charset="0"/>
                <a:ea typeface="Alice" pitchFamily="34" charset="-122"/>
                <a:cs typeface="Alice" pitchFamily="34" charset="-120"/>
              </a:rPr>
              <a:t>Confirmed</a:t>
            </a:r>
            <a:endParaRPr lang="en-US" sz="1150" dirty="0"/>
          </a:p>
        </p:txBody>
      </p:sp>
      <p:sp>
        <p:nvSpPr>
          <p:cNvPr id="11" name="Text 7"/>
          <p:cNvSpPr/>
          <p:nvPr/>
        </p:nvSpPr>
        <p:spPr>
          <a:xfrm>
            <a:off x="1059180" y="2632710"/>
            <a:ext cx="13100447" cy="188357"/>
          </a:xfrm>
          <a:prstGeom prst="rect">
            <a:avLst/>
          </a:prstGeom>
          <a:noFill/>
          <a:ln/>
        </p:spPr>
        <p:txBody>
          <a:bodyPr wrap="none" lIns="0" tIns="0" rIns="0" bIns="0" rtlCol="0" anchor="t"/>
          <a:lstStyle/>
          <a:p>
            <a:pPr marL="0" indent="0" algn="l">
              <a:lnSpc>
                <a:spcPts val="1450"/>
              </a:lnSpc>
              <a:buNone/>
            </a:pPr>
            <a:r>
              <a:rPr lang="en-US" sz="900" dirty="0">
                <a:solidFill>
                  <a:srgbClr val="2C2821"/>
                </a:solidFill>
                <a:latin typeface="Lora" pitchFamily="34" charset="0"/>
                <a:ea typeface="Lora" pitchFamily="34" charset="-122"/>
                <a:cs typeface="Lora" pitchFamily="34" charset="-120"/>
              </a:rPr>
              <a:t>Dentist accepts appointment; both parties notified; calendar entries created</a:t>
            </a:r>
            <a:endParaRPr lang="en-US" sz="900" dirty="0"/>
          </a:p>
        </p:txBody>
      </p:sp>
      <p:sp>
        <p:nvSpPr>
          <p:cNvPr id="12" name="Shape 8"/>
          <p:cNvSpPr/>
          <p:nvPr/>
        </p:nvSpPr>
        <p:spPr>
          <a:xfrm>
            <a:off x="470773" y="3084314"/>
            <a:ext cx="470773" cy="706160"/>
          </a:xfrm>
          <a:prstGeom prst="roundRect">
            <a:avLst>
              <a:gd name="adj" fmla="val 360055"/>
            </a:avLst>
          </a:prstGeom>
          <a:solidFill>
            <a:srgbClr val="F0EDE6"/>
          </a:solidFill>
          <a:ln/>
        </p:spPr>
        <p:txBody>
          <a:bodyPr/>
          <a:lstStyle/>
          <a:p>
            <a:endParaRPr lang="en-GB"/>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934" y="3349109"/>
            <a:ext cx="176451" cy="176451"/>
          </a:xfrm>
          <a:prstGeom prst="rect">
            <a:avLst/>
          </a:prstGeom>
        </p:spPr>
      </p:pic>
      <p:sp>
        <p:nvSpPr>
          <p:cNvPr id="14" name="Text 9"/>
          <p:cNvSpPr/>
          <p:nvPr/>
        </p:nvSpPr>
        <p:spPr>
          <a:xfrm>
            <a:off x="1059180" y="3201948"/>
            <a:ext cx="1471374" cy="183952"/>
          </a:xfrm>
          <a:prstGeom prst="rect">
            <a:avLst/>
          </a:prstGeom>
          <a:noFill/>
          <a:ln/>
        </p:spPr>
        <p:txBody>
          <a:bodyPr wrap="none" lIns="0" tIns="0" rIns="0" bIns="0" rtlCol="0" anchor="t"/>
          <a:lstStyle/>
          <a:p>
            <a:pPr marL="0" indent="0" algn="l">
              <a:lnSpc>
                <a:spcPts val="1400"/>
              </a:lnSpc>
              <a:buNone/>
            </a:pPr>
            <a:r>
              <a:rPr lang="en-US" sz="1150" dirty="0">
                <a:solidFill>
                  <a:srgbClr val="2C2821"/>
                </a:solidFill>
                <a:latin typeface="Alice" pitchFamily="34" charset="0"/>
                <a:ea typeface="Alice" pitchFamily="34" charset="-122"/>
                <a:cs typeface="Alice" pitchFamily="34" charset="-120"/>
              </a:rPr>
              <a:t>In Progress</a:t>
            </a:r>
            <a:endParaRPr lang="en-US" sz="1150" dirty="0"/>
          </a:p>
        </p:txBody>
      </p:sp>
      <p:sp>
        <p:nvSpPr>
          <p:cNvPr id="15" name="Text 10"/>
          <p:cNvSpPr/>
          <p:nvPr/>
        </p:nvSpPr>
        <p:spPr>
          <a:xfrm>
            <a:off x="1059180" y="3456503"/>
            <a:ext cx="13100447" cy="188357"/>
          </a:xfrm>
          <a:prstGeom prst="rect">
            <a:avLst/>
          </a:prstGeom>
          <a:noFill/>
          <a:ln/>
        </p:spPr>
        <p:txBody>
          <a:bodyPr wrap="none" lIns="0" tIns="0" rIns="0" bIns="0" rtlCol="0" anchor="t"/>
          <a:lstStyle/>
          <a:p>
            <a:pPr marL="0" indent="0" algn="l">
              <a:lnSpc>
                <a:spcPts val="1450"/>
              </a:lnSpc>
              <a:buNone/>
            </a:pPr>
            <a:r>
              <a:rPr lang="en-US" sz="900" dirty="0">
                <a:solidFill>
                  <a:srgbClr val="2C2821"/>
                </a:solidFill>
                <a:latin typeface="Lora" pitchFamily="34" charset="0"/>
                <a:ea typeface="Lora" pitchFamily="34" charset="-122"/>
                <a:cs typeface="Lora" pitchFamily="34" charset="-120"/>
              </a:rPr>
              <a:t>Consultation has begun; video session active; duration tracked</a:t>
            </a:r>
            <a:endParaRPr lang="en-US" sz="900" dirty="0"/>
          </a:p>
        </p:txBody>
      </p:sp>
      <p:sp>
        <p:nvSpPr>
          <p:cNvPr id="16" name="Shape 11"/>
          <p:cNvSpPr/>
          <p:nvPr/>
        </p:nvSpPr>
        <p:spPr>
          <a:xfrm>
            <a:off x="470773" y="3908108"/>
            <a:ext cx="470773" cy="706160"/>
          </a:xfrm>
          <a:prstGeom prst="roundRect">
            <a:avLst>
              <a:gd name="adj" fmla="val 360055"/>
            </a:avLst>
          </a:prstGeom>
          <a:solidFill>
            <a:srgbClr val="F0EDE6"/>
          </a:solidFill>
          <a:ln/>
        </p:spPr>
        <p:txBody>
          <a:bodyPr/>
          <a:lstStyle/>
          <a:p>
            <a:endParaRPr lang="en-GB"/>
          </a:p>
        </p:txBody>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934" y="4172902"/>
            <a:ext cx="176451" cy="176451"/>
          </a:xfrm>
          <a:prstGeom prst="rect">
            <a:avLst/>
          </a:prstGeom>
        </p:spPr>
      </p:pic>
      <p:sp>
        <p:nvSpPr>
          <p:cNvPr id="18" name="Text 12"/>
          <p:cNvSpPr/>
          <p:nvPr/>
        </p:nvSpPr>
        <p:spPr>
          <a:xfrm>
            <a:off x="1059180" y="4025741"/>
            <a:ext cx="1471374" cy="183952"/>
          </a:xfrm>
          <a:prstGeom prst="rect">
            <a:avLst/>
          </a:prstGeom>
          <a:noFill/>
          <a:ln/>
        </p:spPr>
        <p:txBody>
          <a:bodyPr wrap="none" lIns="0" tIns="0" rIns="0" bIns="0" rtlCol="0" anchor="t"/>
          <a:lstStyle/>
          <a:p>
            <a:pPr marL="0" indent="0" algn="l">
              <a:lnSpc>
                <a:spcPts val="1400"/>
              </a:lnSpc>
              <a:buNone/>
            </a:pPr>
            <a:r>
              <a:rPr lang="en-US" sz="1150" dirty="0">
                <a:solidFill>
                  <a:srgbClr val="2C2821"/>
                </a:solidFill>
                <a:latin typeface="Alice" pitchFamily="34" charset="0"/>
                <a:ea typeface="Alice" pitchFamily="34" charset="-122"/>
                <a:cs typeface="Alice" pitchFamily="34" charset="-120"/>
              </a:rPr>
              <a:t>Completed</a:t>
            </a:r>
            <a:endParaRPr lang="en-US" sz="1150" dirty="0"/>
          </a:p>
        </p:txBody>
      </p:sp>
      <p:sp>
        <p:nvSpPr>
          <p:cNvPr id="19" name="Text 13"/>
          <p:cNvSpPr/>
          <p:nvPr/>
        </p:nvSpPr>
        <p:spPr>
          <a:xfrm>
            <a:off x="1059180" y="4280297"/>
            <a:ext cx="13100447" cy="188357"/>
          </a:xfrm>
          <a:prstGeom prst="rect">
            <a:avLst/>
          </a:prstGeom>
          <a:noFill/>
          <a:ln/>
        </p:spPr>
        <p:txBody>
          <a:bodyPr wrap="none" lIns="0" tIns="0" rIns="0" bIns="0" rtlCol="0" anchor="t"/>
          <a:lstStyle/>
          <a:p>
            <a:pPr marL="0" indent="0" algn="l">
              <a:lnSpc>
                <a:spcPts val="1450"/>
              </a:lnSpc>
              <a:buNone/>
            </a:pPr>
            <a:r>
              <a:rPr lang="en-US" sz="900" dirty="0">
                <a:solidFill>
                  <a:srgbClr val="2C2821"/>
                </a:solidFill>
                <a:latin typeface="Lora" pitchFamily="34" charset="0"/>
                <a:ea typeface="Lora" pitchFamily="34" charset="-122"/>
                <a:cs typeface="Lora" pitchFamily="34" charset="-120"/>
              </a:rPr>
              <a:t>Consultation finished successfully; notes and prescriptions finalised</a:t>
            </a:r>
            <a:endParaRPr lang="en-US" sz="900" dirty="0"/>
          </a:p>
        </p:txBody>
      </p:sp>
      <p:sp>
        <p:nvSpPr>
          <p:cNvPr id="20" name="Shape 14"/>
          <p:cNvSpPr/>
          <p:nvPr/>
        </p:nvSpPr>
        <p:spPr>
          <a:xfrm>
            <a:off x="470773" y="4731901"/>
            <a:ext cx="470773" cy="706160"/>
          </a:xfrm>
          <a:prstGeom prst="roundRect">
            <a:avLst>
              <a:gd name="adj" fmla="val 360055"/>
            </a:avLst>
          </a:prstGeom>
          <a:solidFill>
            <a:srgbClr val="F0EDE6"/>
          </a:solidFill>
          <a:ln/>
        </p:spPr>
        <p:txBody>
          <a:bodyPr/>
          <a:lstStyle/>
          <a:p>
            <a:endParaRPr lang="en-GB"/>
          </a:p>
        </p:txBody>
      </p:sp>
      <p:pic>
        <p:nvPicPr>
          <p:cNvPr id="2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7934" y="4996696"/>
            <a:ext cx="176451" cy="176451"/>
          </a:xfrm>
          <a:prstGeom prst="rect">
            <a:avLst/>
          </a:prstGeom>
        </p:spPr>
      </p:pic>
      <p:sp>
        <p:nvSpPr>
          <p:cNvPr id="22" name="Text 15"/>
          <p:cNvSpPr/>
          <p:nvPr/>
        </p:nvSpPr>
        <p:spPr>
          <a:xfrm>
            <a:off x="1059180" y="4849535"/>
            <a:ext cx="1471374" cy="183952"/>
          </a:xfrm>
          <a:prstGeom prst="rect">
            <a:avLst/>
          </a:prstGeom>
          <a:noFill/>
          <a:ln/>
        </p:spPr>
        <p:txBody>
          <a:bodyPr wrap="none" lIns="0" tIns="0" rIns="0" bIns="0" rtlCol="0" anchor="t"/>
          <a:lstStyle/>
          <a:p>
            <a:pPr marL="0" indent="0" algn="l">
              <a:lnSpc>
                <a:spcPts val="1400"/>
              </a:lnSpc>
              <a:buNone/>
            </a:pPr>
            <a:r>
              <a:rPr lang="en-US" sz="1150" dirty="0">
                <a:solidFill>
                  <a:srgbClr val="2C2821"/>
                </a:solidFill>
                <a:latin typeface="Alice" pitchFamily="34" charset="0"/>
                <a:ea typeface="Alice" pitchFamily="34" charset="-122"/>
                <a:cs typeface="Alice" pitchFamily="34" charset="-120"/>
              </a:rPr>
              <a:t>Cancelled</a:t>
            </a:r>
            <a:endParaRPr lang="en-US" sz="1150" dirty="0"/>
          </a:p>
        </p:txBody>
      </p:sp>
      <p:sp>
        <p:nvSpPr>
          <p:cNvPr id="23" name="Text 16"/>
          <p:cNvSpPr/>
          <p:nvPr/>
        </p:nvSpPr>
        <p:spPr>
          <a:xfrm>
            <a:off x="1059180" y="5104090"/>
            <a:ext cx="13100447" cy="188357"/>
          </a:xfrm>
          <a:prstGeom prst="rect">
            <a:avLst/>
          </a:prstGeom>
          <a:noFill/>
          <a:ln/>
        </p:spPr>
        <p:txBody>
          <a:bodyPr wrap="none" lIns="0" tIns="0" rIns="0" bIns="0" rtlCol="0" anchor="t"/>
          <a:lstStyle/>
          <a:p>
            <a:pPr marL="0" indent="0" algn="l">
              <a:lnSpc>
                <a:spcPts val="1450"/>
              </a:lnSpc>
              <a:buNone/>
            </a:pPr>
            <a:r>
              <a:rPr lang="en-US" sz="900" dirty="0">
                <a:solidFill>
                  <a:srgbClr val="2C2821"/>
                </a:solidFill>
                <a:latin typeface="Lora" pitchFamily="34" charset="0"/>
                <a:ea typeface="Lora" pitchFamily="34" charset="-122"/>
                <a:cs typeface="Lora" pitchFamily="34" charset="-120"/>
              </a:rPr>
              <a:t>Appointment cancelled by patient or dentist before scheduled time</a:t>
            </a:r>
            <a:endParaRPr lang="en-US" sz="900" dirty="0"/>
          </a:p>
        </p:txBody>
      </p:sp>
      <p:sp>
        <p:nvSpPr>
          <p:cNvPr id="24" name="Shape 17"/>
          <p:cNvSpPr/>
          <p:nvPr/>
        </p:nvSpPr>
        <p:spPr>
          <a:xfrm>
            <a:off x="470773" y="5555694"/>
            <a:ext cx="470773" cy="706160"/>
          </a:xfrm>
          <a:prstGeom prst="roundRect">
            <a:avLst>
              <a:gd name="adj" fmla="val 360055"/>
            </a:avLst>
          </a:prstGeom>
          <a:solidFill>
            <a:srgbClr val="F0EDE6"/>
          </a:solidFill>
          <a:ln/>
        </p:spPr>
        <p:txBody>
          <a:bodyPr/>
          <a:lstStyle/>
          <a:p>
            <a:endParaRPr lang="en-GB"/>
          </a:p>
        </p:txBody>
      </p:sp>
      <p:pic>
        <p:nvPicPr>
          <p:cNvPr id="25"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7934" y="5820489"/>
            <a:ext cx="176451" cy="176451"/>
          </a:xfrm>
          <a:prstGeom prst="rect">
            <a:avLst/>
          </a:prstGeom>
        </p:spPr>
      </p:pic>
      <p:sp>
        <p:nvSpPr>
          <p:cNvPr id="26" name="Text 18"/>
          <p:cNvSpPr/>
          <p:nvPr/>
        </p:nvSpPr>
        <p:spPr>
          <a:xfrm>
            <a:off x="1059180" y="5673328"/>
            <a:ext cx="1471374" cy="183952"/>
          </a:xfrm>
          <a:prstGeom prst="rect">
            <a:avLst/>
          </a:prstGeom>
          <a:noFill/>
          <a:ln/>
        </p:spPr>
        <p:txBody>
          <a:bodyPr wrap="none" lIns="0" tIns="0" rIns="0" bIns="0" rtlCol="0" anchor="t"/>
          <a:lstStyle/>
          <a:p>
            <a:pPr marL="0" indent="0" algn="l">
              <a:lnSpc>
                <a:spcPts val="1400"/>
              </a:lnSpc>
              <a:buNone/>
            </a:pPr>
            <a:r>
              <a:rPr lang="en-US" sz="1150" dirty="0">
                <a:solidFill>
                  <a:srgbClr val="2C2821"/>
                </a:solidFill>
                <a:latin typeface="Alice" pitchFamily="34" charset="0"/>
                <a:ea typeface="Alice" pitchFamily="34" charset="-122"/>
                <a:cs typeface="Alice" pitchFamily="34" charset="-120"/>
              </a:rPr>
              <a:t>Missed</a:t>
            </a:r>
            <a:endParaRPr lang="en-US" sz="1150" dirty="0"/>
          </a:p>
        </p:txBody>
      </p:sp>
      <p:sp>
        <p:nvSpPr>
          <p:cNvPr id="27" name="Text 19"/>
          <p:cNvSpPr/>
          <p:nvPr/>
        </p:nvSpPr>
        <p:spPr>
          <a:xfrm>
            <a:off x="1059180" y="5927884"/>
            <a:ext cx="13100447" cy="188357"/>
          </a:xfrm>
          <a:prstGeom prst="rect">
            <a:avLst/>
          </a:prstGeom>
          <a:noFill/>
          <a:ln/>
        </p:spPr>
        <p:txBody>
          <a:bodyPr wrap="none" lIns="0" tIns="0" rIns="0" bIns="0" rtlCol="0" anchor="t"/>
          <a:lstStyle/>
          <a:p>
            <a:pPr marL="0" indent="0" algn="l">
              <a:lnSpc>
                <a:spcPts val="1450"/>
              </a:lnSpc>
              <a:buNone/>
            </a:pPr>
            <a:r>
              <a:rPr lang="en-US" sz="900" dirty="0">
                <a:solidFill>
                  <a:srgbClr val="2C2821"/>
                </a:solidFill>
                <a:latin typeface="Lora" pitchFamily="34" charset="0"/>
                <a:ea typeface="Lora" pitchFamily="34" charset="-122"/>
                <a:cs typeface="Lora" pitchFamily="34" charset="-120"/>
              </a:rPr>
              <a:t>Patient failed to join within grace period; slot wasted; follow-up required</a:t>
            </a:r>
            <a:endParaRPr lang="en-US" sz="900" dirty="0"/>
          </a:p>
        </p:txBody>
      </p:sp>
      <p:sp>
        <p:nvSpPr>
          <p:cNvPr id="28" name="Text 20"/>
          <p:cNvSpPr/>
          <p:nvPr/>
        </p:nvSpPr>
        <p:spPr>
          <a:xfrm>
            <a:off x="470773" y="6438305"/>
            <a:ext cx="1471374" cy="183952"/>
          </a:xfrm>
          <a:prstGeom prst="rect">
            <a:avLst/>
          </a:prstGeom>
          <a:noFill/>
          <a:ln/>
        </p:spPr>
        <p:txBody>
          <a:bodyPr wrap="none" lIns="0" tIns="0" rIns="0" bIns="0" rtlCol="0" anchor="t"/>
          <a:lstStyle/>
          <a:p>
            <a:pPr marL="0" indent="0" algn="l">
              <a:lnSpc>
                <a:spcPts val="1400"/>
              </a:lnSpc>
              <a:buNone/>
            </a:pPr>
            <a:r>
              <a:rPr lang="en-US" sz="1150" dirty="0">
                <a:solidFill>
                  <a:srgbClr val="233E32"/>
                </a:solidFill>
                <a:latin typeface="Alice" pitchFamily="34" charset="0"/>
                <a:ea typeface="Alice" pitchFamily="34" charset="-122"/>
                <a:cs typeface="Alice" pitchFamily="34" charset="-120"/>
              </a:rPr>
              <a:t>State Transition Rules</a:t>
            </a:r>
            <a:endParaRPr lang="en-US" sz="1150" dirty="0"/>
          </a:p>
        </p:txBody>
      </p:sp>
      <p:sp>
        <p:nvSpPr>
          <p:cNvPr id="29" name="Text 21"/>
          <p:cNvSpPr/>
          <p:nvPr/>
        </p:nvSpPr>
        <p:spPr>
          <a:xfrm>
            <a:off x="470773" y="6798707"/>
            <a:ext cx="13688854" cy="18835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C2821"/>
                </a:solidFill>
                <a:latin typeface="Lora" pitchFamily="34" charset="0"/>
                <a:ea typeface="Lora" pitchFamily="34" charset="-122"/>
                <a:cs typeface="Lora" pitchFamily="34" charset="-120"/>
              </a:rPr>
              <a:t>Created → Confirmed: Requires dentist acceptance within 24 hours</a:t>
            </a:r>
            <a:endParaRPr lang="en-US" sz="900" dirty="0"/>
          </a:p>
        </p:txBody>
      </p:sp>
      <p:sp>
        <p:nvSpPr>
          <p:cNvPr id="30" name="Text 22"/>
          <p:cNvSpPr/>
          <p:nvPr/>
        </p:nvSpPr>
        <p:spPr>
          <a:xfrm>
            <a:off x="470773" y="7028259"/>
            <a:ext cx="13688854" cy="18835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C2821"/>
                </a:solidFill>
                <a:latin typeface="Lora" pitchFamily="34" charset="0"/>
                <a:ea typeface="Lora" pitchFamily="34" charset="-122"/>
                <a:cs typeface="Lora" pitchFamily="34" charset="-120"/>
              </a:rPr>
              <a:t>Confirmed → In Progress: Automatic transition when either party joins session</a:t>
            </a:r>
            <a:endParaRPr lang="en-US" sz="900" dirty="0"/>
          </a:p>
        </p:txBody>
      </p:sp>
      <p:sp>
        <p:nvSpPr>
          <p:cNvPr id="31" name="Text 23"/>
          <p:cNvSpPr/>
          <p:nvPr/>
        </p:nvSpPr>
        <p:spPr>
          <a:xfrm>
            <a:off x="470773" y="7257812"/>
            <a:ext cx="13688854" cy="18835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C2821"/>
                </a:solidFill>
                <a:latin typeface="Lora" pitchFamily="34" charset="0"/>
                <a:ea typeface="Lora" pitchFamily="34" charset="-122"/>
                <a:cs typeface="Lora" pitchFamily="34" charset="-120"/>
              </a:rPr>
              <a:t>In Progress → Completed: Dentist marks consultation as finished with notes</a:t>
            </a:r>
            <a:endParaRPr lang="en-US" sz="900" dirty="0"/>
          </a:p>
        </p:txBody>
      </p:sp>
      <p:sp>
        <p:nvSpPr>
          <p:cNvPr id="32" name="Text 24"/>
          <p:cNvSpPr/>
          <p:nvPr/>
        </p:nvSpPr>
        <p:spPr>
          <a:xfrm>
            <a:off x="470773" y="7487364"/>
            <a:ext cx="13688854" cy="18835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C2821"/>
                </a:solidFill>
                <a:latin typeface="Lora" pitchFamily="34" charset="0"/>
                <a:ea typeface="Lora" pitchFamily="34" charset="-122"/>
                <a:cs typeface="Lora" pitchFamily="34" charset="-120"/>
              </a:rPr>
              <a:t>Created/Confirmed → Cancelled: Allowed with minimum 2-hour notice</a:t>
            </a:r>
            <a:endParaRPr lang="en-US" sz="900" dirty="0"/>
          </a:p>
        </p:txBody>
      </p:sp>
      <p:sp>
        <p:nvSpPr>
          <p:cNvPr id="33" name="Text 25"/>
          <p:cNvSpPr/>
          <p:nvPr/>
        </p:nvSpPr>
        <p:spPr>
          <a:xfrm>
            <a:off x="470773" y="7716917"/>
            <a:ext cx="13688854" cy="18835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C2821"/>
                </a:solidFill>
                <a:latin typeface="Lora" pitchFamily="34" charset="0"/>
                <a:ea typeface="Lora" pitchFamily="34" charset="-122"/>
                <a:cs typeface="Lora" pitchFamily="34" charset="-120"/>
              </a:rPr>
              <a:t>Confirmed → Missed: Automatic if patient doesn't join within 15 minutes of start time</a:t>
            </a:r>
            <a:endParaRPr lang="en-US" sz="900" dirty="0"/>
          </a:p>
        </p:txBody>
      </p:sp>
      <p:pic>
        <p:nvPicPr>
          <p:cNvPr id="35" name="Picture 34" descr="A diagram of lifecycle status&#10;&#10;AI-generated content may be incorrect.">
            <a:extLst>
              <a:ext uri="{FF2B5EF4-FFF2-40B4-BE49-F238E27FC236}">
                <a16:creationId xmlns:a16="http://schemas.microsoft.com/office/drawing/2014/main" id="{8F4F3BE2-6913-D5F1-7E48-AE06EF263117}"/>
              </a:ext>
            </a:extLst>
          </p:cNvPr>
          <p:cNvPicPr>
            <a:picLocks noChangeAspect="1"/>
          </p:cNvPicPr>
          <p:nvPr/>
        </p:nvPicPr>
        <p:blipFill>
          <a:blip r:embed="rId15"/>
          <a:stretch>
            <a:fillRect/>
          </a:stretch>
        </p:blipFill>
        <p:spPr>
          <a:xfrm>
            <a:off x="5906334" y="1808917"/>
            <a:ext cx="8370927" cy="558061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7572" y="397073"/>
            <a:ext cx="5580698" cy="451247"/>
          </a:xfrm>
          <a:prstGeom prst="rect">
            <a:avLst/>
          </a:prstGeom>
          <a:noFill/>
          <a:ln/>
        </p:spPr>
        <p:txBody>
          <a:bodyPr wrap="none" lIns="0" tIns="0" rIns="0" bIns="0" rtlCol="0" anchor="t"/>
          <a:lstStyle/>
          <a:p>
            <a:pPr marL="0" indent="0" algn="l">
              <a:lnSpc>
                <a:spcPts val="3550"/>
              </a:lnSpc>
              <a:buNone/>
            </a:pPr>
            <a:r>
              <a:rPr lang="en-US" sz="2800" dirty="0">
                <a:solidFill>
                  <a:srgbClr val="233E32"/>
                </a:solidFill>
                <a:latin typeface="Alice" pitchFamily="34" charset="0"/>
                <a:ea typeface="Alice" pitchFamily="34" charset="-122"/>
                <a:cs typeface="Alice" pitchFamily="34" charset="-120"/>
              </a:rPr>
              <a:t>Entity Relationship Diagram (ERD)</a:t>
            </a:r>
            <a:endParaRPr lang="en-US" sz="2800" dirty="0"/>
          </a:p>
        </p:txBody>
      </p:sp>
      <p:sp>
        <p:nvSpPr>
          <p:cNvPr id="3" name="Text 1"/>
          <p:cNvSpPr/>
          <p:nvPr/>
        </p:nvSpPr>
        <p:spPr>
          <a:xfrm>
            <a:off x="577572" y="1137047"/>
            <a:ext cx="13475256" cy="461963"/>
          </a:xfrm>
          <a:prstGeom prst="rect">
            <a:avLst/>
          </a:prstGeom>
          <a:noFill/>
          <a:ln/>
        </p:spPr>
        <p:txBody>
          <a:bodyPr wrap="square" lIns="0" tIns="0" rIns="0" bIns="0" rtlCol="0" anchor="t"/>
          <a:lstStyle/>
          <a:p>
            <a:pPr marL="0" indent="0" algn="l">
              <a:lnSpc>
                <a:spcPts val="1800"/>
              </a:lnSpc>
              <a:buNone/>
            </a:pPr>
            <a:r>
              <a:rPr lang="en-US" sz="1100" dirty="0">
                <a:solidFill>
                  <a:srgbClr val="2C2821"/>
                </a:solidFill>
                <a:latin typeface="Lora" pitchFamily="34" charset="0"/>
                <a:ea typeface="Lora" pitchFamily="34" charset="-122"/>
                <a:cs typeface="Lora" pitchFamily="34" charset="-120"/>
              </a:rPr>
              <a:t>The ERD defines the database schema, showing entities, attributes, and relationships that form the foundation of the E-Dentist data model. This structure supports all system functionalities whilst maintaining data integrity and enabling efficient queries.</a:t>
            </a:r>
            <a:endParaRPr lang="en-US" sz="1100" dirty="0"/>
          </a:p>
        </p:txBody>
      </p:sp>
      <p:sp>
        <p:nvSpPr>
          <p:cNvPr id="4" name="Shape 2"/>
          <p:cNvSpPr/>
          <p:nvPr/>
        </p:nvSpPr>
        <p:spPr>
          <a:xfrm>
            <a:off x="577572" y="1761411"/>
            <a:ext cx="6665476" cy="1410772"/>
          </a:xfrm>
          <a:prstGeom prst="roundRect">
            <a:avLst>
              <a:gd name="adj" fmla="val 1535"/>
            </a:avLst>
          </a:prstGeom>
          <a:solidFill>
            <a:srgbClr val="FCFBF8"/>
          </a:solidFill>
          <a:ln w="15240">
            <a:solidFill>
              <a:srgbClr val="D6D3CC"/>
            </a:solidFill>
            <a:prstDash val="solid"/>
          </a:ln>
        </p:spPr>
        <p:txBody>
          <a:bodyPr/>
          <a:lstStyle/>
          <a:p>
            <a:endParaRPr lang="en-GB"/>
          </a:p>
        </p:txBody>
      </p:sp>
      <p:sp>
        <p:nvSpPr>
          <p:cNvPr id="5" name="Text 3"/>
          <p:cNvSpPr/>
          <p:nvPr/>
        </p:nvSpPr>
        <p:spPr>
          <a:xfrm>
            <a:off x="737116" y="1920954"/>
            <a:ext cx="1804988" cy="225623"/>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User Entity</a:t>
            </a:r>
            <a:endParaRPr lang="en-US" sz="1400" dirty="0"/>
          </a:p>
        </p:txBody>
      </p:sp>
      <p:sp>
        <p:nvSpPr>
          <p:cNvPr id="6" name="Text 4"/>
          <p:cNvSpPr/>
          <p:nvPr/>
        </p:nvSpPr>
        <p:spPr>
          <a:xfrm>
            <a:off x="737116" y="2233136"/>
            <a:ext cx="6346388" cy="461963"/>
          </a:xfrm>
          <a:prstGeom prst="rect">
            <a:avLst/>
          </a:prstGeom>
          <a:noFill/>
          <a:ln/>
        </p:spPr>
        <p:txBody>
          <a:bodyPr wrap="squar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Attributes:</a:t>
            </a:r>
            <a:r>
              <a:rPr lang="en-US" sz="1100" dirty="0">
                <a:solidFill>
                  <a:srgbClr val="2C2821"/>
                </a:solidFill>
                <a:latin typeface="Lora" pitchFamily="34" charset="0"/>
                <a:ea typeface="Lora" pitchFamily="34" charset="-122"/>
                <a:cs typeface="Lora" pitchFamily="34" charset="-120"/>
              </a:rPr>
              <a:t> UserID (PK), Email, PasswordHash, FirstName, LastName, DateOfBirth, PhoneNumber, Address, UserType, CreatedDate</a:t>
            </a:r>
            <a:endParaRPr lang="en-US" sz="1100" dirty="0"/>
          </a:p>
        </p:txBody>
      </p:sp>
      <p:sp>
        <p:nvSpPr>
          <p:cNvPr id="7" name="Text 5"/>
          <p:cNvSpPr/>
          <p:nvPr/>
        </p:nvSpPr>
        <p:spPr>
          <a:xfrm>
            <a:off x="737116" y="2781657"/>
            <a:ext cx="6346388" cy="230981"/>
          </a:xfrm>
          <a:prstGeom prst="rect">
            <a:avLst/>
          </a:prstGeom>
          <a:noFill/>
          <a:ln/>
        </p:spPr>
        <p:txBody>
          <a:bodyPr wrap="non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Relationships:</a:t>
            </a:r>
            <a:r>
              <a:rPr lang="en-US" sz="1100" dirty="0">
                <a:solidFill>
                  <a:srgbClr val="2C2821"/>
                </a:solidFill>
                <a:latin typeface="Lora" pitchFamily="34" charset="0"/>
                <a:ea typeface="Lora" pitchFamily="34" charset="-122"/>
                <a:cs typeface="Lora" pitchFamily="34" charset="-120"/>
              </a:rPr>
              <a:t> One-to-Many with Appointments, SymptomRecords, Prescriptions</a:t>
            </a:r>
            <a:endParaRPr lang="en-US" sz="1100" dirty="0"/>
          </a:p>
        </p:txBody>
      </p:sp>
      <p:sp>
        <p:nvSpPr>
          <p:cNvPr id="8" name="Shape 6"/>
          <p:cNvSpPr/>
          <p:nvPr/>
        </p:nvSpPr>
        <p:spPr>
          <a:xfrm>
            <a:off x="7387352" y="1761411"/>
            <a:ext cx="6665476" cy="1410772"/>
          </a:xfrm>
          <a:prstGeom prst="roundRect">
            <a:avLst>
              <a:gd name="adj" fmla="val 1535"/>
            </a:avLst>
          </a:prstGeom>
          <a:solidFill>
            <a:srgbClr val="FCFBF8"/>
          </a:solidFill>
          <a:ln w="15240">
            <a:solidFill>
              <a:srgbClr val="D6D3CC"/>
            </a:solidFill>
            <a:prstDash val="solid"/>
          </a:ln>
        </p:spPr>
        <p:txBody>
          <a:bodyPr/>
          <a:lstStyle/>
          <a:p>
            <a:endParaRPr lang="en-GB"/>
          </a:p>
        </p:txBody>
      </p:sp>
      <p:sp>
        <p:nvSpPr>
          <p:cNvPr id="9" name="Text 7"/>
          <p:cNvSpPr/>
          <p:nvPr/>
        </p:nvSpPr>
        <p:spPr>
          <a:xfrm>
            <a:off x="7546896" y="1920954"/>
            <a:ext cx="1804988" cy="225623"/>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Dentist Entity</a:t>
            </a:r>
            <a:endParaRPr lang="en-US" sz="1400" dirty="0"/>
          </a:p>
        </p:txBody>
      </p:sp>
      <p:sp>
        <p:nvSpPr>
          <p:cNvPr id="10" name="Text 8"/>
          <p:cNvSpPr/>
          <p:nvPr/>
        </p:nvSpPr>
        <p:spPr>
          <a:xfrm>
            <a:off x="7546896" y="2233136"/>
            <a:ext cx="6346388" cy="461963"/>
          </a:xfrm>
          <a:prstGeom prst="rect">
            <a:avLst/>
          </a:prstGeom>
          <a:noFill/>
          <a:ln/>
        </p:spPr>
        <p:txBody>
          <a:bodyPr wrap="squar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Attributes:</a:t>
            </a:r>
            <a:r>
              <a:rPr lang="en-US" sz="1100" dirty="0">
                <a:solidFill>
                  <a:srgbClr val="2C2821"/>
                </a:solidFill>
                <a:latin typeface="Lora" pitchFamily="34" charset="0"/>
                <a:ea typeface="Lora" pitchFamily="34" charset="-122"/>
                <a:cs typeface="Lora" pitchFamily="34" charset="-120"/>
              </a:rPr>
              <a:t> DentistID (PK), UserID (FK), LicenceNumber, Specialisation, YearsExperience, ClinicID (FK), Rating, AvailabilityJSON</a:t>
            </a:r>
            <a:endParaRPr lang="en-US" sz="1100" dirty="0"/>
          </a:p>
        </p:txBody>
      </p:sp>
      <p:sp>
        <p:nvSpPr>
          <p:cNvPr id="11" name="Text 9"/>
          <p:cNvSpPr/>
          <p:nvPr/>
        </p:nvSpPr>
        <p:spPr>
          <a:xfrm>
            <a:off x="7546896" y="2781657"/>
            <a:ext cx="6346388" cy="230981"/>
          </a:xfrm>
          <a:prstGeom prst="rect">
            <a:avLst/>
          </a:prstGeom>
          <a:noFill/>
          <a:ln/>
        </p:spPr>
        <p:txBody>
          <a:bodyPr wrap="non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Relationships:</a:t>
            </a:r>
            <a:r>
              <a:rPr lang="en-US" sz="1100" dirty="0">
                <a:solidFill>
                  <a:srgbClr val="2C2821"/>
                </a:solidFill>
                <a:latin typeface="Lora" pitchFamily="34" charset="0"/>
                <a:ea typeface="Lora" pitchFamily="34" charset="-122"/>
                <a:cs typeface="Lora" pitchFamily="34" charset="-120"/>
              </a:rPr>
              <a:t> One-to-Many with Appointments, Consultations, Prescriptions</a:t>
            </a:r>
            <a:endParaRPr lang="en-US" sz="1100" dirty="0"/>
          </a:p>
        </p:txBody>
      </p:sp>
      <p:sp>
        <p:nvSpPr>
          <p:cNvPr id="12" name="Shape 10"/>
          <p:cNvSpPr/>
          <p:nvPr/>
        </p:nvSpPr>
        <p:spPr>
          <a:xfrm>
            <a:off x="577572" y="3316486"/>
            <a:ext cx="6665476" cy="1410772"/>
          </a:xfrm>
          <a:prstGeom prst="roundRect">
            <a:avLst>
              <a:gd name="adj" fmla="val 1535"/>
            </a:avLst>
          </a:prstGeom>
          <a:solidFill>
            <a:srgbClr val="FCFBF8"/>
          </a:solidFill>
          <a:ln w="15240">
            <a:solidFill>
              <a:srgbClr val="D6D3CC"/>
            </a:solidFill>
            <a:prstDash val="solid"/>
          </a:ln>
        </p:spPr>
        <p:txBody>
          <a:bodyPr/>
          <a:lstStyle/>
          <a:p>
            <a:endParaRPr lang="en-GB"/>
          </a:p>
        </p:txBody>
      </p:sp>
      <p:sp>
        <p:nvSpPr>
          <p:cNvPr id="13" name="Text 11"/>
          <p:cNvSpPr/>
          <p:nvPr/>
        </p:nvSpPr>
        <p:spPr>
          <a:xfrm>
            <a:off x="737116" y="3476030"/>
            <a:ext cx="1804988" cy="225623"/>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Appointment Entity</a:t>
            </a:r>
            <a:endParaRPr lang="en-US" sz="1400" dirty="0"/>
          </a:p>
        </p:txBody>
      </p:sp>
      <p:sp>
        <p:nvSpPr>
          <p:cNvPr id="14" name="Text 12"/>
          <p:cNvSpPr/>
          <p:nvPr/>
        </p:nvSpPr>
        <p:spPr>
          <a:xfrm>
            <a:off x="737116" y="3788212"/>
            <a:ext cx="6346388" cy="461963"/>
          </a:xfrm>
          <a:prstGeom prst="rect">
            <a:avLst/>
          </a:prstGeom>
          <a:noFill/>
          <a:ln/>
        </p:spPr>
        <p:txBody>
          <a:bodyPr wrap="squar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Attributes:</a:t>
            </a:r>
            <a:r>
              <a:rPr lang="en-US" sz="1100" dirty="0">
                <a:solidFill>
                  <a:srgbClr val="2C2821"/>
                </a:solidFill>
                <a:latin typeface="Lora" pitchFamily="34" charset="0"/>
                <a:ea typeface="Lora" pitchFamily="34" charset="-122"/>
                <a:cs typeface="Lora" pitchFamily="34" charset="-120"/>
              </a:rPr>
              <a:t> AppointmentID (PK), PatientID (FK), DentistID (FK), ScheduledDateTime, Status, RiskScore, PriorityScore, CreatedDate</a:t>
            </a:r>
            <a:endParaRPr lang="en-US" sz="1100" dirty="0"/>
          </a:p>
        </p:txBody>
      </p:sp>
      <p:sp>
        <p:nvSpPr>
          <p:cNvPr id="15" name="Text 13"/>
          <p:cNvSpPr/>
          <p:nvPr/>
        </p:nvSpPr>
        <p:spPr>
          <a:xfrm>
            <a:off x="737116" y="4336733"/>
            <a:ext cx="6346388" cy="230981"/>
          </a:xfrm>
          <a:prstGeom prst="rect">
            <a:avLst/>
          </a:prstGeom>
          <a:noFill/>
          <a:ln/>
        </p:spPr>
        <p:txBody>
          <a:bodyPr wrap="non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Relationships:</a:t>
            </a:r>
            <a:r>
              <a:rPr lang="en-US" sz="1100" dirty="0">
                <a:solidFill>
                  <a:srgbClr val="2C2821"/>
                </a:solidFill>
                <a:latin typeface="Lora" pitchFamily="34" charset="0"/>
                <a:ea typeface="Lora" pitchFamily="34" charset="-122"/>
                <a:cs typeface="Lora" pitchFamily="34" charset="-120"/>
              </a:rPr>
              <a:t> Many-to-One with User, Dentist, Clinic; One-to-One with Consultation</a:t>
            </a:r>
            <a:endParaRPr lang="en-US" sz="1100" dirty="0"/>
          </a:p>
        </p:txBody>
      </p:sp>
      <p:sp>
        <p:nvSpPr>
          <p:cNvPr id="16" name="Shape 14"/>
          <p:cNvSpPr/>
          <p:nvPr/>
        </p:nvSpPr>
        <p:spPr>
          <a:xfrm>
            <a:off x="7387352" y="3316486"/>
            <a:ext cx="6665476" cy="1410772"/>
          </a:xfrm>
          <a:prstGeom prst="roundRect">
            <a:avLst>
              <a:gd name="adj" fmla="val 1535"/>
            </a:avLst>
          </a:prstGeom>
          <a:solidFill>
            <a:srgbClr val="FCFBF8"/>
          </a:solidFill>
          <a:ln w="15240">
            <a:solidFill>
              <a:srgbClr val="D6D3CC"/>
            </a:solidFill>
            <a:prstDash val="solid"/>
          </a:ln>
        </p:spPr>
        <p:txBody>
          <a:bodyPr/>
          <a:lstStyle/>
          <a:p>
            <a:endParaRPr lang="en-GB"/>
          </a:p>
        </p:txBody>
      </p:sp>
      <p:sp>
        <p:nvSpPr>
          <p:cNvPr id="17" name="Text 15"/>
          <p:cNvSpPr/>
          <p:nvPr/>
        </p:nvSpPr>
        <p:spPr>
          <a:xfrm>
            <a:off x="7546896" y="3476030"/>
            <a:ext cx="1902381" cy="225623"/>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SymptomRecord Entity</a:t>
            </a:r>
            <a:endParaRPr lang="en-US" sz="1400" dirty="0"/>
          </a:p>
        </p:txBody>
      </p:sp>
      <p:sp>
        <p:nvSpPr>
          <p:cNvPr id="18" name="Text 16"/>
          <p:cNvSpPr/>
          <p:nvPr/>
        </p:nvSpPr>
        <p:spPr>
          <a:xfrm>
            <a:off x="7546896" y="3788212"/>
            <a:ext cx="6346388" cy="461963"/>
          </a:xfrm>
          <a:prstGeom prst="rect">
            <a:avLst/>
          </a:prstGeom>
          <a:noFill/>
          <a:ln/>
        </p:spPr>
        <p:txBody>
          <a:bodyPr wrap="squar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Attributes:</a:t>
            </a:r>
            <a:r>
              <a:rPr lang="en-US" sz="1100" dirty="0">
                <a:solidFill>
                  <a:srgbClr val="2C2821"/>
                </a:solidFill>
                <a:latin typeface="Lora" pitchFamily="34" charset="0"/>
                <a:ea typeface="Lora" pitchFamily="34" charset="-122"/>
                <a:cs typeface="Lora" pitchFamily="34" charset="-120"/>
              </a:rPr>
              <a:t> SymptomID (PK), PatientID (FK), Symptoms, Severity, Duration, RiskScore, RecordedDate</a:t>
            </a:r>
            <a:endParaRPr lang="en-US" sz="1100" dirty="0"/>
          </a:p>
        </p:txBody>
      </p:sp>
      <p:sp>
        <p:nvSpPr>
          <p:cNvPr id="19" name="Text 17"/>
          <p:cNvSpPr/>
          <p:nvPr/>
        </p:nvSpPr>
        <p:spPr>
          <a:xfrm>
            <a:off x="7546896" y="4336733"/>
            <a:ext cx="6346388" cy="230981"/>
          </a:xfrm>
          <a:prstGeom prst="rect">
            <a:avLst/>
          </a:prstGeom>
          <a:noFill/>
          <a:ln/>
        </p:spPr>
        <p:txBody>
          <a:bodyPr wrap="non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Relationships:</a:t>
            </a:r>
            <a:r>
              <a:rPr lang="en-US" sz="1100" dirty="0">
                <a:solidFill>
                  <a:srgbClr val="2C2821"/>
                </a:solidFill>
                <a:latin typeface="Lora" pitchFamily="34" charset="0"/>
                <a:ea typeface="Lora" pitchFamily="34" charset="-122"/>
                <a:cs typeface="Lora" pitchFamily="34" charset="-120"/>
              </a:rPr>
              <a:t> Many-to-One with User; One-to-One with Appointment</a:t>
            </a:r>
            <a:endParaRPr lang="en-US" sz="1100" dirty="0"/>
          </a:p>
        </p:txBody>
      </p:sp>
      <p:sp>
        <p:nvSpPr>
          <p:cNvPr id="20" name="Shape 18"/>
          <p:cNvSpPr/>
          <p:nvPr/>
        </p:nvSpPr>
        <p:spPr>
          <a:xfrm>
            <a:off x="577572" y="4871561"/>
            <a:ext cx="6665476" cy="1410772"/>
          </a:xfrm>
          <a:prstGeom prst="roundRect">
            <a:avLst>
              <a:gd name="adj" fmla="val 1535"/>
            </a:avLst>
          </a:prstGeom>
          <a:solidFill>
            <a:srgbClr val="FCFBF8"/>
          </a:solidFill>
          <a:ln w="15240">
            <a:solidFill>
              <a:srgbClr val="D6D3CC"/>
            </a:solidFill>
            <a:prstDash val="solid"/>
          </a:ln>
        </p:spPr>
        <p:txBody>
          <a:bodyPr/>
          <a:lstStyle/>
          <a:p>
            <a:endParaRPr lang="en-GB"/>
          </a:p>
        </p:txBody>
      </p:sp>
      <p:sp>
        <p:nvSpPr>
          <p:cNvPr id="21" name="Text 19"/>
          <p:cNvSpPr/>
          <p:nvPr/>
        </p:nvSpPr>
        <p:spPr>
          <a:xfrm>
            <a:off x="737116" y="5031105"/>
            <a:ext cx="1804988" cy="225623"/>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Consultation Entity</a:t>
            </a:r>
            <a:endParaRPr lang="en-US" sz="1400" dirty="0"/>
          </a:p>
        </p:txBody>
      </p:sp>
      <p:sp>
        <p:nvSpPr>
          <p:cNvPr id="22" name="Text 20"/>
          <p:cNvSpPr/>
          <p:nvPr/>
        </p:nvSpPr>
        <p:spPr>
          <a:xfrm>
            <a:off x="737116" y="5343287"/>
            <a:ext cx="6346388" cy="461963"/>
          </a:xfrm>
          <a:prstGeom prst="rect">
            <a:avLst/>
          </a:prstGeom>
          <a:noFill/>
          <a:ln/>
        </p:spPr>
        <p:txBody>
          <a:bodyPr wrap="squar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Attributes:</a:t>
            </a:r>
            <a:r>
              <a:rPr lang="en-US" sz="1100" dirty="0">
                <a:solidFill>
                  <a:srgbClr val="2C2821"/>
                </a:solidFill>
                <a:latin typeface="Lora" pitchFamily="34" charset="0"/>
                <a:ea typeface="Lora" pitchFamily="34" charset="-122"/>
                <a:cs typeface="Lora" pitchFamily="34" charset="-120"/>
              </a:rPr>
              <a:t> ConsultationID (PK), AppointmentID (FK), StartTime, EndTime, RecordingURL, Notes, Diagnosis, TreatmentPlan</a:t>
            </a:r>
            <a:endParaRPr lang="en-US" sz="1100" dirty="0"/>
          </a:p>
        </p:txBody>
      </p:sp>
      <p:sp>
        <p:nvSpPr>
          <p:cNvPr id="23" name="Text 21"/>
          <p:cNvSpPr/>
          <p:nvPr/>
        </p:nvSpPr>
        <p:spPr>
          <a:xfrm>
            <a:off x="737116" y="5891808"/>
            <a:ext cx="6346388" cy="230981"/>
          </a:xfrm>
          <a:prstGeom prst="rect">
            <a:avLst/>
          </a:prstGeom>
          <a:noFill/>
          <a:ln/>
        </p:spPr>
        <p:txBody>
          <a:bodyPr wrap="non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Relationships:</a:t>
            </a:r>
            <a:r>
              <a:rPr lang="en-US" sz="1100" dirty="0">
                <a:solidFill>
                  <a:srgbClr val="2C2821"/>
                </a:solidFill>
                <a:latin typeface="Lora" pitchFamily="34" charset="0"/>
                <a:ea typeface="Lora" pitchFamily="34" charset="-122"/>
                <a:cs typeface="Lora" pitchFamily="34" charset="-120"/>
              </a:rPr>
              <a:t> One-to-One with Appointment; One-to-Many with Prescriptions</a:t>
            </a:r>
            <a:endParaRPr lang="en-US" sz="1100" dirty="0"/>
          </a:p>
        </p:txBody>
      </p:sp>
      <p:sp>
        <p:nvSpPr>
          <p:cNvPr id="24" name="Shape 22"/>
          <p:cNvSpPr/>
          <p:nvPr/>
        </p:nvSpPr>
        <p:spPr>
          <a:xfrm>
            <a:off x="7387352" y="4871561"/>
            <a:ext cx="6665476" cy="1410772"/>
          </a:xfrm>
          <a:prstGeom prst="roundRect">
            <a:avLst>
              <a:gd name="adj" fmla="val 1535"/>
            </a:avLst>
          </a:prstGeom>
          <a:solidFill>
            <a:srgbClr val="FCFBF8"/>
          </a:solidFill>
          <a:ln w="15240">
            <a:solidFill>
              <a:srgbClr val="D6D3CC"/>
            </a:solidFill>
            <a:prstDash val="solid"/>
          </a:ln>
        </p:spPr>
        <p:txBody>
          <a:bodyPr/>
          <a:lstStyle/>
          <a:p>
            <a:endParaRPr lang="en-GB"/>
          </a:p>
        </p:txBody>
      </p:sp>
      <p:sp>
        <p:nvSpPr>
          <p:cNvPr id="25" name="Text 23"/>
          <p:cNvSpPr/>
          <p:nvPr/>
        </p:nvSpPr>
        <p:spPr>
          <a:xfrm>
            <a:off x="7546896" y="5031105"/>
            <a:ext cx="1804988" cy="225623"/>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Prescription Entity</a:t>
            </a:r>
            <a:endParaRPr lang="en-US" sz="1400" dirty="0"/>
          </a:p>
        </p:txBody>
      </p:sp>
      <p:sp>
        <p:nvSpPr>
          <p:cNvPr id="26" name="Text 24"/>
          <p:cNvSpPr/>
          <p:nvPr/>
        </p:nvSpPr>
        <p:spPr>
          <a:xfrm>
            <a:off x="7546896" y="5343287"/>
            <a:ext cx="6346388" cy="461963"/>
          </a:xfrm>
          <a:prstGeom prst="rect">
            <a:avLst/>
          </a:prstGeom>
          <a:noFill/>
          <a:ln/>
        </p:spPr>
        <p:txBody>
          <a:bodyPr wrap="squar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Attributes:</a:t>
            </a:r>
            <a:r>
              <a:rPr lang="en-US" sz="1100" dirty="0">
                <a:solidFill>
                  <a:srgbClr val="2C2821"/>
                </a:solidFill>
                <a:latin typeface="Lora" pitchFamily="34" charset="0"/>
                <a:ea typeface="Lora" pitchFamily="34" charset="-122"/>
                <a:cs typeface="Lora" pitchFamily="34" charset="-120"/>
              </a:rPr>
              <a:t> PrescriptionID (PK), ConsultationID (FK), DentistID (FK), PatientID (FK), Medication, Dosage, Duration, Instructions, IssuedDate</a:t>
            </a:r>
            <a:endParaRPr lang="en-US" sz="1100" dirty="0"/>
          </a:p>
        </p:txBody>
      </p:sp>
      <p:sp>
        <p:nvSpPr>
          <p:cNvPr id="27" name="Text 25"/>
          <p:cNvSpPr/>
          <p:nvPr/>
        </p:nvSpPr>
        <p:spPr>
          <a:xfrm>
            <a:off x="7546896" y="5891808"/>
            <a:ext cx="6346388" cy="230981"/>
          </a:xfrm>
          <a:prstGeom prst="rect">
            <a:avLst/>
          </a:prstGeom>
          <a:noFill/>
          <a:ln/>
        </p:spPr>
        <p:txBody>
          <a:bodyPr wrap="non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Relationships:</a:t>
            </a:r>
            <a:r>
              <a:rPr lang="en-US" sz="1100" dirty="0">
                <a:solidFill>
                  <a:srgbClr val="2C2821"/>
                </a:solidFill>
                <a:latin typeface="Lora" pitchFamily="34" charset="0"/>
                <a:ea typeface="Lora" pitchFamily="34" charset="-122"/>
                <a:cs typeface="Lora" pitchFamily="34" charset="-120"/>
              </a:rPr>
              <a:t> Many-to-One with User, Dentist, Consultation</a:t>
            </a:r>
            <a:endParaRPr lang="en-US" sz="1100" dirty="0"/>
          </a:p>
        </p:txBody>
      </p:sp>
      <p:sp>
        <p:nvSpPr>
          <p:cNvPr id="28" name="Shape 26"/>
          <p:cNvSpPr/>
          <p:nvPr/>
        </p:nvSpPr>
        <p:spPr>
          <a:xfrm>
            <a:off x="577572" y="6426637"/>
            <a:ext cx="6665476" cy="1410772"/>
          </a:xfrm>
          <a:prstGeom prst="roundRect">
            <a:avLst>
              <a:gd name="adj" fmla="val 1535"/>
            </a:avLst>
          </a:prstGeom>
          <a:solidFill>
            <a:srgbClr val="FCFBF8"/>
          </a:solidFill>
          <a:ln w="15240">
            <a:solidFill>
              <a:srgbClr val="D6D3CC"/>
            </a:solidFill>
            <a:prstDash val="solid"/>
          </a:ln>
        </p:spPr>
        <p:txBody>
          <a:bodyPr/>
          <a:lstStyle/>
          <a:p>
            <a:endParaRPr lang="en-GB"/>
          </a:p>
        </p:txBody>
      </p:sp>
      <p:sp>
        <p:nvSpPr>
          <p:cNvPr id="29" name="Text 27"/>
          <p:cNvSpPr/>
          <p:nvPr/>
        </p:nvSpPr>
        <p:spPr>
          <a:xfrm>
            <a:off x="737116" y="6586180"/>
            <a:ext cx="1804988" cy="225623"/>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Clinic Entity</a:t>
            </a:r>
            <a:endParaRPr lang="en-US" sz="1400" dirty="0"/>
          </a:p>
        </p:txBody>
      </p:sp>
      <p:sp>
        <p:nvSpPr>
          <p:cNvPr id="30" name="Text 28"/>
          <p:cNvSpPr/>
          <p:nvPr/>
        </p:nvSpPr>
        <p:spPr>
          <a:xfrm>
            <a:off x="737116" y="6898362"/>
            <a:ext cx="6346388" cy="461963"/>
          </a:xfrm>
          <a:prstGeom prst="rect">
            <a:avLst/>
          </a:prstGeom>
          <a:noFill/>
          <a:ln/>
        </p:spPr>
        <p:txBody>
          <a:bodyPr wrap="squar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Attributes:</a:t>
            </a:r>
            <a:r>
              <a:rPr lang="en-US" sz="1100" dirty="0">
                <a:solidFill>
                  <a:srgbClr val="2C2821"/>
                </a:solidFill>
                <a:latin typeface="Lora" pitchFamily="34" charset="0"/>
                <a:ea typeface="Lora" pitchFamily="34" charset="-122"/>
                <a:cs typeface="Lora" pitchFamily="34" charset="-120"/>
              </a:rPr>
              <a:t> ClinicID (PK), ClinicName, Address, PhoneNumber, Email, OperatingHours, Facilities</a:t>
            </a:r>
            <a:endParaRPr lang="en-US" sz="1100" dirty="0"/>
          </a:p>
        </p:txBody>
      </p:sp>
      <p:sp>
        <p:nvSpPr>
          <p:cNvPr id="31" name="Text 29"/>
          <p:cNvSpPr/>
          <p:nvPr/>
        </p:nvSpPr>
        <p:spPr>
          <a:xfrm>
            <a:off x="737116" y="7446883"/>
            <a:ext cx="6346388" cy="230981"/>
          </a:xfrm>
          <a:prstGeom prst="rect">
            <a:avLst/>
          </a:prstGeom>
          <a:noFill/>
          <a:ln/>
        </p:spPr>
        <p:txBody>
          <a:bodyPr wrap="non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Relationships:</a:t>
            </a:r>
            <a:r>
              <a:rPr lang="en-US" sz="1100" dirty="0">
                <a:solidFill>
                  <a:srgbClr val="2C2821"/>
                </a:solidFill>
                <a:latin typeface="Lora" pitchFamily="34" charset="0"/>
                <a:ea typeface="Lora" pitchFamily="34" charset="-122"/>
                <a:cs typeface="Lora" pitchFamily="34" charset="-120"/>
              </a:rPr>
              <a:t> One-to-Many with Dentist, Appointments</a:t>
            </a:r>
            <a:endParaRPr lang="en-US" sz="1100" dirty="0"/>
          </a:p>
        </p:txBody>
      </p:sp>
      <p:sp>
        <p:nvSpPr>
          <p:cNvPr id="32" name="Shape 30"/>
          <p:cNvSpPr/>
          <p:nvPr/>
        </p:nvSpPr>
        <p:spPr>
          <a:xfrm>
            <a:off x="7387352" y="6426637"/>
            <a:ext cx="6665476" cy="1410772"/>
          </a:xfrm>
          <a:prstGeom prst="roundRect">
            <a:avLst>
              <a:gd name="adj" fmla="val 1535"/>
            </a:avLst>
          </a:prstGeom>
          <a:solidFill>
            <a:srgbClr val="FCFBF8"/>
          </a:solidFill>
          <a:ln w="15240">
            <a:solidFill>
              <a:srgbClr val="D6D3CC"/>
            </a:solidFill>
            <a:prstDash val="solid"/>
          </a:ln>
        </p:spPr>
        <p:txBody>
          <a:bodyPr/>
          <a:lstStyle/>
          <a:p>
            <a:endParaRPr lang="en-GB"/>
          </a:p>
        </p:txBody>
      </p:sp>
      <p:sp>
        <p:nvSpPr>
          <p:cNvPr id="33" name="Text 31"/>
          <p:cNvSpPr/>
          <p:nvPr/>
        </p:nvSpPr>
        <p:spPr>
          <a:xfrm>
            <a:off x="7546896" y="6586180"/>
            <a:ext cx="1804988" cy="225623"/>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Reminder Entity</a:t>
            </a:r>
            <a:endParaRPr lang="en-US" sz="1400" dirty="0"/>
          </a:p>
        </p:txBody>
      </p:sp>
      <p:sp>
        <p:nvSpPr>
          <p:cNvPr id="34" name="Text 32"/>
          <p:cNvSpPr/>
          <p:nvPr/>
        </p:nvSpPr>
        <p:spPr>
          <a:xfrm>
            <a:off x="7546896" y="6898362"/>
            <a:ext cx="6346388" cy="461963"/>
          </a:xfrm>
          <a:prstGeom prst="rect">
            <a:avLst/>
          </a:prstGeom>
          <a:noFill/>
          <a:ln/>
        </p:spPr>
        <p:txBody>
          <a:bodyPr wrap="squar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Attributes:</a:t>
            </a:r>
            <a:r>
              <a:rPr lang="en-US" sz="1100" dirty="0">
                <a:solidFill>
                  <a:srgbClr val="2C2821"/>
                </a:solidFill>
                <a:latin typeface="Lora" pitchFamily="34" charset="0"/>
                <a:ea typeface="Lora" pitchFamily="34" charset="-122"/>
                <a:cs typeface="Lora" pitchFamily="34" charset="-120"/>
              </a:rPr>
              <a:t> ReminderID (PK), AppointmentID (FK), ReminderType, ScheduledTime, DeliveryMethod, Status</a:t>
            </a:r>
            <a:endParaRPr lang="en-US" sz="1100" dirty="0"/>
          </a:p>
        </p:txBody>
      </p:sp>
      <p:sp>
        <p:nvSpPr>
          <p:cNvPr id="35" name="Text 33"/>
          <p:cNvSpPr/>
          <p:nvPr/>
        </p:nvSpPr>
        <p:spPr>
          <a:xfrm>
            <a:off x="7546896" y="7446883"/>
            <a:ext cx="6346388" cy="230981"/>
          </a:xfrm>
          <a:prstGeom prst="rect">
            <a:avLst/>
          </a:prstGeom>
          <a:noFill/>
          <a:ln/>
        </p:spPr>
        <p:txBody>
          <a:bodyPr wrap="none" lIns="0" tIns="0" rIns="0" bIns="0" rtlCol="0" anchor="t"/>
          <a:lstStyle/>
          <a:p>
            <a:pPr marL="0" indent="0" algn="l">
              <a:lnSpc>
                <a:spcPts val="1800"/>
              </a:lnSpc>
              <a:buNone/>
            </a:pPr>
            <a:r>
              <a:rPr lang="en-US" sz="1100" b="1" dirty="0">
                <a:solidFill>
                  <a:srgbClr val="2C2821"/>
                </a:solidFill>
                <a:latin typeface="Lora" pitchFamily="34" charset="0"/>
                <a:ea typeface="Lora" pitchFamily="34" charset="-122"/>
                <a:cs typeface="Lora" pitchFamily="34" charset="-120"/>
              </a:rPr>
              <a:t>Relationships:</a:t>
            </a:r>
            <a:r>
              <a:rPr lang="en-US" sz="1100" dirty="0">
                <a:solidFill>
                  <a:srgbClr val="2C2821"/>
                </a:solidFill>
                <a:latin typeface="Lora" pitchFamily="34" charset="0"/>
                <a:ea typeface="Lora" pitchFamily="34" charset="-122"/>
                <a:cs typeface="Lora" pitchFamily="34" charset="-120"/>
              </a:rPr>
              <a:t> Many-to-One with Appointment</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2465" y="462320"/>
            <a:ext cx="7087553" cy="525304"/>
          </a:xfrm>
          <a:prstGeom prst="rect">
            <a:avLst/>
          </a:prstGeom>
          <a:noFill/>
          <a:ln/>
        </p:spPr>
        <p:txBody>
          <a:bodyPr wrap="none" lIns="0" tIns="0" rIns="0" bIns="0" rtlCol="0" anchor="t"/>
          <a:lstStyle/>
          <a:p>
            <a:pPr marL="0" indent="0" algn="l">
              <a:lnSpc>
                <a:spcPts val="4100"/>
              </a:lnSpc>
              <a:buNone/>
            </a:pPr>
            <a:r>
              <a:rPr lang="en-US" sz="3300" dirty="0">
                <a:solidFill>
                  <a:srgbClr val="233E32"/>
                </a:solidFill>
                <a:latin typeface="Alice" pitchFamily="34" charset="0"/>
                <a:ea typeface="Alice" pitchFamily="34" charset="-122"/>
                <a:cs typeface="Alice" pitchFamily="34" charset="-120"/>
              </a:rPr>
              <a:t>Product Overview: What is E-Dentist?</a:t>
            </a:r>
            <a:endParaRPr lang="en-US" sz="3300" dirty="0"/>
          </a:p>
        </p:txBody>
      </p:sp>
      <p:sp>
        <p:nvSpPr>
          <p:cNvPr id="3" name="Text 1"/>
          <p:cNvSpPr/>
          <p:nvPr/>
        </p:nvSpPr>
        <p:spPr>
          <a:xfrm>
            <a:off x="672465" y="1323856"/>
            <a:ext cx="13285470" cy="537924"/>
          </a:xfrm>
          <a:prstGeom prst="rect">
            <a:avLst/>
          </a:prstGeom>
          <a:noFill/>
          <a:ln/>
        </p:spPr>
        <p:txBody>
          <a:bodyPr wrap="squar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E-Dentist is a comprehensive tele-dentistry platform combining web and Android applications to revolutionize dental care delivery in Bangladesh. This integrated solution bridges the gap between patients and dental professionals through technology.</a:t>
            </a:r>
            <a:endParaRPr lang="en-US" sz="1300" dirty="0"/>
          </a:p>
        </p:txBody>
      </p:sp>
      <p:sp>
        <p:nvSpPr>
          <p:cNvPr id="4" name="Shape 2"/>
          <p:cNvSpPr/>
          <p:nvPr/>
        </p:nvSpPr>
        <p:spPr>
          <a:xfrm>
            <a:off x="672465" y="2050852"/>
            <a:ext cx="6558677" cy="1641158"/>
          </a:xfrm>
          <a:prstGeom prst="roundRect">
            <a:avLst>
              <a:gd name="adj" fmla="val 1537"/>
            </a:avLst>
          </a:prstGeom>
          <a:solidFill>
            <a:srgbClr val="F0EDE6"/>
          </a:solidFill>
          <a:ln/>
        </p:spPr>
        <p:txBody>
          <a:bodyPr/>
          <a:lstStyle/>
          <a:p>
            <a:endParaRPr lang="en-GB"/>
          </a:p>
        </p:txBody>
      </p:sp>
      <p:sp>
        <p:nvSpPr>
          <p:cNvPr id="5" name="Shape 3"/>
          <p:cNvSpPr/>
          <p:nvPr/>
        </p:nvSpPr>
        <p:spPr>
          <a:xfrm>
            <a:off x="840581" y="2218968"/>
            <a:ext cx="504349" cy="504349"/>
          </a:xfrm>
          <a:prstGeom prst="roundRect">
            <a:avLst>
              <a:gd name="adj" fmla="val 18128490"/>
            </a:avLst>
          </a:prstGeom>
          <a:solidFill>
            <a:srgbClr val="1B5F39"/>
          </a:solidFill>
          <a:ln/>
        </p:spPr>
        <p:txBody>
          <a:bodyPr/>
          <a:lstStyle/>
          <a:p>
            <a:endParaRPr lang="en-GB"/>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289" y="2357676"/>
            <a:ext cx="226933" cy="226933"/>
          </a:xfrm>
          <a:prstGeom prst="rect">
            <a:avLst/>
          </a:prstGeom>
        </p:spPr>
      </p:pic>
      <p:sp>
        <p:nvSpPr>
          <p:cNvPr id="7" name="Text 4"/>
          <p:cNvSpPr/>
          <p:nvPr/>
        </p:nvSpPr>
        <p:spPr>
          <a:xfrm>
            <a:off x="840581" y="2891433"/>
            <a:ext cx="2101453" cy="262652"/>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Smart Scheduling</a:t>
            </a:r>
            <a:endParaRPr lang="en-US" sz="1650" dirty="0"/>
          </a:p>
        </p:txBody>
      </p:sp>
      <p:sp>
        <p:nvSpPr>
          <p:cNvPr id="8" name="Text 5"/>
          <p:cNvSpPr/>
          <p:nvPr/>
        </p:nvSpPr>
        <p:spPr>
          <a:xfrm>
            <a:off x="840581" y="3254931"/>
            <a:ext cx="6222444" cy="268962"/>
          </a:xfrm>
          <a:prstGeom prst="rect">
            <a:avLst/>
          </a:prstGeom>
          <a:noFill/>
          <a:ln/>
        </p:spPr>
        <p:txBody>
          <a:bodyPr wrap="non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Online appointment booking with automated reminders</a:t>
            </a:r>
            <a:endParaRPr lang="en-US" sz="1300" dirty="0"/>
          </a:p>
        </p:txBody>
      </p:sp>
      <p:sp>
        <p:nvSpPr>
          <p:cNvPr id="9" name="Shape 6"/>
          <p:cNvSpPr/>
          <p:nvPr/>
        </p:nvSpPr>
        <p:spPr>
          <a:xfrm>
            <a:off x="7399258" y="2050852"/>
            <a:ext cx="6558677" cy="1641158"/>
          </a:xfrm>
          <a:prstGeom prst="roundRect">
            <a:avLst>
              <a:gd name="adj" fmla="val 1537"/>
            </a:avLst>
          </a:prstGeom>
          <a:solidFill>
            <a:srgbClr val="F0EDE6"/>
          </a:solidFill>
          <a:ln/>
        </p:spPr>
        <p:txBody>
          <a:bodyPr/>
          <a:lstStyle/>
          <a:p>
            <a:endParaRPr lang="en-GB"/>
          </a:p>
        </p:txBody>
      </p:sp>
      <p:sp>
        <p:nvSpPr>
          <p:cNvPr id="10" name="Shape 7"/>
          <p:cNvSpPr/>
          <p:nvPr/>
        </p:nvSpPr>
        <p:spPr>
          <a:xfrm>
            <a:off x="7567374" y="2218968"/>
            <a:ext cx="504349" cy="504349"/>
          </a:xfrm>
          <a:prstGeom prst="roundRect">
            <a:avLst>
              <a:gd name="adj" fmla="val 18128490"/>
            </a:avLst>
          </a:prstGeom>
          <a:solidFill>
            <a:srgbClr val="1B5F39"/>
          </a:solidFill>
          <a:ln/>
        </p:spPr>
        <p:txBody>
          <a:bodyPr/>
          <a:lstStyle/>
          <a:p>
            <a:endParaRPr lang="en-GB"/>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6082" y="2357676"/>
            <a:ext cx="226933" cy="226933"/>
          </a:xfrm>
          <a:prstGeom prst="rect">
            <a:avLst/>
          </a:prstGeom>
        </p:spPr>
      </p:pic>
      <p:sp>
        <p:nvSpPr>
          <p:cNvPr id="12" name="Text 8"/>
          <p:cNvSpPr/>
          <p:nvPr/>
        </p:nvSpPr>
        <p:spPr>
          <a:xfrm>
            <a:off x="7567374" y="2891433"/>
            <a:ext cx="2357795" cy="262652"/>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Dual Consultation Modes</a:t>
            </a:r>
            <a:endParaRPr lang="en-US" sz="1650" dirty="0"/>
          </a:p>
        </p:txBody>
      </p:sp>
      <p:sp>
        <p:nvSpPr>
          <p:cNvPr id="13" name="Text 9"/>
          <p:cNvSpPr/>
          <p:nvPr/>
        </p:nvSpPr>
        <p:spPr>
          <a:xfrm>
            <a:off x="7567374" y="3254931"/>
            <a:ext cx="6222444" cy="268962"/>
          </a:xfrm>
          <a:prstGeom prst="rect">
            <a:avLst/>
          </a:prstGeom>
          <a:noFill/>
          <a:ln/>
        </p:spPr>
        <p:txBody>
          <a:bodyPr wrap="non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Real-time video calls and asynchronous store-and-forward consultations</a:t>
            </a:r>
            <a:endParaRPr lang="en-US" sz="1300" dirty="0"/>
          </a:p>
        </p:txBody>
      </p:sp>
      <p:sp>
        <p:nvSpPr>
          <p:cNvPr id="14" name="Shape 10"/>
          <p:cNvSpPr/>
          <p:nvPr/>
        </p:nvSpPr>
        <p:spPr>
          <a:xfrm>
            <a:off x="672465" y="3860125"/>
            <a:ext cx="6558677" cy="1641158"/>
          </a:xfrm>
          <a:prstGeom prst="roundRect">
            <a:avLst>
              <a:gd name="adj" fmla="val 1537"/>
            </a:avLst>
          </a:prstGeom>
          <a:solidFill>
            <a:srgbClr val="F0EDE6"/>
          </a:solidFill>
          <a:ln/>
        </p:spPr>
        <p:txBody>
          <a:bodyPr/>
          <a:lstStyle/>
          <a:p>
            <a:endParaRPr lang="en-GB"/>
          </a:p>
        </p:txBody>
      </p:sp>
      <p:sp>
        <p:nvSpPr>
          <p:cNvPr id="15" name="Shape 11"/>
          <p:cNvSpPr/>
          <p:nvPr/>
        </p:nvSpPr>
        <p:spPr>
          <a:xfrm>
            <a:off x="840581" y="4028242"/>
            <a:ext cx="504349" cy="504349"/>
          </a:xfrm>
          <a:prstGeom prst="roundRect">
            <a:avLst>
              <a:gd name="adj" fmla="val 18128490"/>
            </a:avLst>
          </a:prstGeom>
          <a:solidFill>
            <a:srgbClr val="1B5F39"/>
          </a:solidFill>
          <a:ln/>
        </p:spPr>
        <p:txBody>
          <a:bodyPr/>
          <a:lstStyle/>
          <a:p>
            <a:endParaRPr lang="en-GB"/>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9289" y="4166949"/>
            <a:ext cx="226933" cy="226933"/>
          </a:xfrm>
          <a:prstGeom prst="rect">
            <a:avLst/>
          </a:prstGeom>
        </p:spPr>
      </p:pic>
      <p:sp>
        <p:nvSpPr>
          <p:cNvPr id="17" name="Text 12"/>
          <p:cNvSpPr/>
          <p:nvPr/>
        </p:nvSpPr>
        <p:spPr>
          <a:xfrm>
            <a:off x="840581" y="4700707"/>
            <a:ext cx="2101453" cy="262652"/>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Digital Prescriptions</a:t>
            </a:r>
            <a:endParaRPr lang="en-US" sz="1650" dirty="0"/>
          </a:p>
        </p:txBody>
      </p:sp>
      <p:sp>
        <p:nvSpPr>
          <p:cNvPr id="18" name="Text 13"/>
          <p:cNvSpPr/>
          <p:nvPr/>
        </p:nvSpPr>
        <p:spPr>
          <a:xfrm>
            <a:off x="840581" y="5064204"/>
            <a:ext cx="6222444" cy="268962"/>
          </a:xfrm>
          <a:prstGeom prst="rect">
            <a:avLst/>
          </a:prstGeom>
          <a:noFill/>
          <a:ln/>
        </p:spPr>
        <p:txBody>
          <a:bodyPr wrap="non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E-prescriptions with automated medication reminders</a:t>
            </a:r>
            <a:endParaRPr lang="en-US" sz="1300" dirty="0"/>
          </a:p>
        </p:txBody>
      </p:sp>
      <p:sp>
        <p:nvSpPr>
          <p:cNvPr id="19" name="Shape 14"/>
          <p:cNvSpPr/>
          <p:nvPr/>
        </p:nvSpPr>
        <p:spPr>
          <a:xfrm>
            <a:off x="7399258" y="3860125"/>
            <a:ext cx="6558677" cy="1641158"/>
          </a:xfrm>
          <a:prstGeom prst="roundRect">
            <a:avLst>
              <a:gd name="adj" fmla="val 1537"/>
            </a:avLst>
          </a:prstGeom>
          <a:solidFill>
            <a:srgbClr val="F0EDE6"/>
          </a:solidFill>
          <a:ln/>
        </p:spPr>
        <p:txBody>
          <a:bodyPr/>
          <a:lstStyle/>
          <a:p>
            <a:endParaRPr lang="en-GB"/>
          </a:p>
        </p:txBody>
      </p:sp>
      <p:sp>
        <p:nvSpPr>
          <p:cNvPr id="20" name="Shape 15"/>
          <p:cNvSpPr/>
          <p:nvPr/>
        </p:nvSpPr>
        <p:spPr>
          <a:xfrm>
            <a:off x="7567374" y="4028242"/>
            <a:ext cx="504349" cy="504349"/>
          </a:xfrm>
          <a:prstGeom prst="roundRect">
            <a:avLst>
              <a:gd name="adj" fmla="val 18128490"/>
            </a:avLst>
          </a:prstGeom>
          <a:solidFill>
            <a:srgbClr val="1B5F39"/>
          </a:solidFill>
          <a:ln/>
        </p:spPr>
        <p:txBody>
          <a:bodyPr/>
          <a:lstStyle/>
          <a:p>
            <a:endParaRPr lang="en-GB"/>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06082" y="4166949"/>
            <a:ext cx="226933" cy="226933"/>
          </a:xfrm>
          <a:prstGeom prst="rect">
            <a:avLst/>
          </a:prstGeom>
        </p:spPr>
      </p:pic>
      <p:sp>
        <p:nvSpPr>
          <p:cNvPr id="22" name="Text 16"/>
          <p:cNvSpPr/>
          <p:nvPr/>
        </p:nvSpPr>
        <p:spPr>
          <a:xfrm>
            <a:off x="7567374" y="4700707"/>
            <a:ext cx="2101453" cy="262652"/>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Interactive 3D Model</a:t>
            </a:r>
            <a:endParaRPr lang="en-US" sz="1650" dirty="0"/>
          </a:p>
        </p:txBody>
      </p:sp>
      <p:sp>
        <p:nvSpPr>
          <p:cNvPr id="23" name="Text 17"/>
          <p:cNvSpPr/>
          <p:nvPr/>
        </p:nvSpPr>
        <p:spPr>
          <a:xfrm>
            <a:off x="7567374" y="5064204"/>
            <a:ext cx="6222444" cy="268962"/>
          </a:xfrm>
          <a:prstGeom prst="rect">
            <a:avLst/>
          </a:prstGeom>
          <a:noFill/>
          <a:ln/>
        </p:spPr>
        <p:txBody>
          <a:bodyPr wrap="non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Visual dental structure for accurate symptom identification</a:t>
            </a:r>
            <a:endParaRPr lang="en-US" sz="1300" dirty="0"/>
          </a:p>
        </p:txBody>
      </p:sp>
      <p:sp>
        <p:nvSpPr>
          <p:cNvPr id="24" name="Shape 18"/>
          <p:cNvSpPr/>
          <p:nvPr/>
        </p:nvSpPr>
        <p:spPr>
          <a:xfrm>
            <a:off x="672465" y="5669399"/>
            <a:ext cx="6558677" cy="1641158"/>
          </a:xfrm>
          <a:prstGeom prst="roundRect">
            <a:avLst>
              <a:gd name="adj" fmla="val 1537"/>
            </a:avLst>
          </a:prstGeom>
          <a:solidFill>
            <a:srgbClr val="F0EDE6"/>
          </a:solidFill>
          <a:ln/>
        </p:spPr>
        <p:txBody>
          <a:bodyPr/>
          <a:lstStyle/>
          <a:p>
            <a:endParaRPr lang="en-GB"/>
          </a:p>
        </p:txBody>
      </p:sp>
      <p:sp>
        <p:nvSpPr>
          <p:cNvPr id="25" name="Shape 19"/>
          <p:cNvSpPr/>
          <p:nvPr/>
        </p:nvSpPr>
        <p:spPr>
          <a:xfrm>
            <a:off x="840581" y="5837515"/>
            <a:ext cx="504349" cy="504349"/>
          </a:xfrm>
          <a:prstGeom prst="roundRect">
            <a:avLst>
              <a:gd name="adj" fmla="val 18128490"/>
            </a:avLst>
          </a:prstGeom>
          <a:solidFill>
            <a:srgbClr val="1B5F39"/>
          </a:solidFill>
          <a:ln/>
        </p:spPr>
        <p:txBody>
          <a:bodyPr/>
          <a:lstStyle/>
          <a:p>
            <a:endParaRPr lang="en-GB"/>
          </a:p>
        </p:txBody>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9289" y="5976223"/>
            <a:ext cx="226933" cy="226933"/>
          </a:xfrm>
          <a:prstGeom prst="rect">
            <a:avLst/>
          </a:prstGeom>
        </p:spPr>
      </p:pic>
      <p:sp>
        <p:nvSpPr>
          <p:cNvPr id="27" name="Text 20"/>
          <p:cNvSpPr/>
          <p:nvPr/>
        </p:nvSpPr>
        <p:spPr>
          <a:xfrm>
            <a:off x="840581" y="6509980"/>
            <a:ext cx="2101453" cy="262652"/>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Clinic Navigation</a:t>
            </a:r>
            <a:endParaRPr lang="en-US" sz="1650" dirty="0"/>
          </a:p>
        </p:txBody>
      </p:sp>
      <p:sp>
        <p:nvSpPr>
          <p:cNvPr id="28" name="Text 21"/>
          <p:cNvSpPr/>
          <p:nvPr/>
        </p:nvSpPr>
        <p:spPr>
          <a:xfrm>
            <a:off x="840581" y="6873478"/>
            <a:ext cx="6222444" cy="268962"/>
          </a:xfrm>
          <a:prstGeom prst="rect">
            <a:avLst/>
          </a:prstGeom>
          <a:noFill/>
          <a:ln/>
        </p:spPr>
        <p:txBody>
          <a:bodyPr wrap="non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Offline-capable directions to nearby dental facilities</a:t>
            </a:r>
            <a:endParaRPr lang="en-US" sz="1300" dirty="0"/>
          </a:p>
        </p:txBody>
      </p:sp>
      <p:sp>
        <p:nvSpPr>
          <p:cNvPr id="29" name="Shape 22"/>
          <p:cNvSpPr/>
          <p:nvPr/>
        </p:nvSpPr>
        <p:spPr>
          <a:xfrm>
            <a:off x="7399258" y="5669399"/>
            <a:ext cx="6558677" cy="1641158"/>
          </a:xfrm>
          <a:prstGeom prst="roundRect">
            <a:avLst>
              <a:gd name="adj" fmla="val 1537"/>
            </a:avLst>
          </a:prstGeom>
          <a:solidFill>
            <a:srgbClr val="F0EDE6"/>
          </a:solidFill>
          <a:ln/>
        </p:spPr>
        <p:txBody>
          <a:bodyPr/>
          <a:lstStyle/>
          <a:p>
            <a:endParaRPr lang="en-GB"/>
          </a:p>
        </p:txBody>
      </p:sp>
      <p:sp>
        <p:nvSpPr>
          <p:cNvPr id="30" name="Shape 23"/>
          <p:cNvSpPr/>
          <p:nvPr/>
        </p:nvSpPr>
        <p:spPr>
          <a:xfrm>
            <a:off x="7567374" y="5837515"/>
            <a:ext cx="504349" cy="504349"/>
          </a:xfrm>
          <a:prstGeom prst="roundRect">
            <a:avLst>
              <a:gd name="adj" fmla="val 18128490"/>
            </a:avLst>
          </a:prstGeom>
          <a:solidFill>
            <a:srgbClr val="1B5F39"/>
          </a:solidFill>
          <a:ln/>
        </p:spPr>
        <p:txBody>
          <a:bodyPr/>
          <a:lstStyle/>
          <a:p>
            <a:endParaRPr lang="en-GB"/>
          </a:p>
        </p:txBody>
      </p:sp>
      <p:pic>
        <p:nvPicPr>
          <p:cNvPr id="31"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06082" y="5976223"/>
            <a:ext cx="226933" cy="226933"/>
          </a:xfrm>
          <a:prstGeom prst="rect">
            <a:avLst/>
          </a:prstGeom>
        </p:spPr>
      </p:pic>
      <p:sp>
        <p:nvSpPr>
          <p:cNvPr id="32" name="Text 24"/>
          <p:cNvSpPr/>
          <p:nvPr/>
        </p:nvSpPr>
        <p:spPr>
          <a:xfrm>
            <a:off x="7567374" y="6509980"/>
            <a:ext cx="2101453" cy="262652"/>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Emergency Support</a:t>
            </a:r>
            <a:endParaRPr lang="en-US" sz="1650" dirty="0"/>
          </a:p>
        </p:txBody>
      </p:sp>
      <p:sp>
        <p:nvSpPr>
          <p:cNvPr id="33" name="Text 25"/>
          <p:cNvSpPr/>
          <p:nvPr/>
        </p:nvSpPr>
        <p:spPr>
          <a:xfrm>
            <a:off x="7567374" y="6873478"/>
            <a:ext cx="6222444" cy="268962"/>
          </a:xfrm>
          <a:prstGeom prst="rect">
            <a:avLst/>
          </a:prstGeom>
          <a:noFill/>
          <a:ln/>
        </p:spPr>
        <p:txBody>
          <a:bodyPr wrap="non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24/7 urgent dental care access</a:t>
            </a:r>
            <a:endParaRPr lang="en-US" sz="1300" dirty="0"/>
          </a:p>
        </p:txBody>
      </p:sp>
      <p:sp>
        <p:nvSpPr>
          <p:cNvPr id="34" name="Text 26"/>
          <p:cNvSpPr/>
          <p:nvPr/>
        </p:nvSpPr>
        <p:spPr>
          <a:xfrm>
            <a:off x="672465" y="7499628"/>
            <a:ext cx="13285470" cy="268962"/>
          </a:xfrm>
          <a:prstGeom prst="rect">
            <a:avLst/>
          </a:prstGeom>
          <a:noFill/>
          <a:ln/>
        </p:spPr>
        <p:txBody>
          <a:bodyPr wrap="none" lIns="0" tIns="0" rIns="0" bIns="0" rtlCol="0" anchor="t"/>
          <a:lstStyle/>
          <a:p>
            <a:pPr marL="0" indent="0" algn="l">
              <a:lnSpc>
                <a:spcPts val="2100"/>
              </a:lnSpc>
              <a:buNone/>
            </a:pPr>
            <a:r>
              <a:rPr lang="en-US" sz="1300" b="1" dirty="0">
                <a:solidFill>
                  <a:srgbClr val="2C2821"/>
                </a:solidFill>
                <a:highlight>
                  <a:srgbClr val="9C9283"/>
                </a:highlight>
                <a:latin typeface="Lora" pitchFamily="34" charset="0"/>
                <a:ea typeface="Lora" pitchFamily="34" charset="-122"/>
                <a:cs typeface="Lora" pitchFamily="34" charset="-120"/>
              </a:rPr>
              <a:t>Our Mission:</a:t>
            </a:r>
            <a:r>
              <a:rPr lang="en-US" sz="1300" dirty="0">
                <a:solidFill>
                  <a:srgbClr val="2C2821"/>
                </a:solidFill>
                <a:latin typeface="Lora" pitchFamily="34" charset="0"/>
                <a:ea typeface="Lora" pitchFamily="34" charset="-122"/>
                <a:cs typeface="Lora" pitchFamily="34" charset="-120"/>
              </a:rPr>
              <a:t> Extend quality dental care beyond physical clinics, especially reaching rural and underserved communities throughout Bangladesh.</a:t>
            </a:r>
            <a:endParaRPr lang="en-US" sz="13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44034"/>
            <a:ext cx="5569148"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Key Benefits of E-Dentist</a:t>
            </a:r>
            <a:endParaRPr lang="en-US" sz="3900" dirty="0"/>
          </a:p>
        </p:txBody>
      </p:sp>
      <p:sp>
        <p:nvSpPr>
          <p:cNvPr id="3" name="Text 1"/>
          <p:cNvSpPr/>
          <p:nvPr/>
        </p:nvSpPr>
        <p:spPr>
          <a:xfrm>
            <a:off x="793790" y="186094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E-Dentist transforms dental care delivery, offering significant advantages for both patients and practitioners through its innovative, integrated approach.</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719268"/>
            <a:ext cx="496133" cy="496133"/>
          </a:xfrm>
          <a:prstGeom prst="rect">
            <a:avLst/>
          </a:prstGeom>
        </p:spPr>
      </p:pic>
      <p:sp>
        <p:nvSpPr>
          <p:cNvPr id="5" name="Text 2"/>
          <p:cNvSpPr/>
          <p:nvPr/>
        </p:nvSpPr>
        <p:spPr>
          <a:xfrm>
            <a:off x="1537930" y="28370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Faster Patient Access</a:t>
            </a:r>
            <a:endParaRPr lang="en-US" sz="1950" dirty="0"/>
          </a:p>
        </p:txBody>
      </p:sp>
      <p:sp>
        <p:nvSpPr>
          <p:cNvPr id="6" name="Text 3"/>
          <p:cNvSpPr/>
          <p:nvPr/>
        </p:nvSpPr>
        <p:spPr>
          <a:xfrm>
            <a:off x="1537930" y="3266242"/>
            <a:ext cx="3438049"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Streamlined booking and intelligent matching reduce waiting times, ensuring patients connect with dentists more quickly for timely care.</a:t>
            </a:r>
            <a:endParaRPr lang="en-US" sz="15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3986" y="2719268"/>
            <a:ext cx="496133" cy="496133"/>
          </a:xfrm>
          <a:prstGeom prst="rect">
            <a:avLst/>
          </a:prstGeom>
        </p:spPr>
      </p:pic>
      <p:sp>
        <p:nvSpPr>
          <p:cNvPr id="8" name="Text 4"/>
          <p:cNvSpPr/>
          <p:nvPr/>
        </p:nvSpPr>
        <p:spPr>
          <a:xfrm>
            <a:off x="5968127" y="28370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Intelligent Triage</a:t>
            </a:r>
            <a:endParaRPr lang="en-US" sz="1950" dirty="0"/>
          </a:p>
        </p:txBody>
      </p:sp>
      <p:sp>
        <p:nvSpPr>
          <p:cNvPr id="9" name="Text 5"/>
          <p:cNvSpPr/>
          <p:nvPr/>
        </p:nvSpPr>
        <p:spPr>
          <a:xfrm>
            <a:off x="5968127" y="3266242"/>
            <a:ext cx="3438168" cy="158769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Our system accurately assesses patient needs, prioritising urgent cases and directing them to the most appropriate dental professional efficiently.</a:t>
            </a:r>
            <a:endParaRPr lang="en-US" sz="15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4302" y="2719268"/>
            <a:ext cx="496133" cy="496133"/>
          </a:xfrm>
          <a:prstGeom prst="rect">
            <a:avLst/>
          </a:prstGeom>
        </p:spPr>
      </p:pic>
      <p:sp>
        <p:nvSpPr>
          <p:cNvPr id="11" name="Text 6"/>
          <p:cNvSpPr/>
          <p:nvPr/>
        </p:nvSpPr>
        <p:spPr>
          <a:xfrm>
            <a:off x="10398443" y="28370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Emergency Readiness</a:t>
            </a:r>
            <a:endParaRPr lang="en-US" sz="1950" dirty="0"/>
          </a:p>
        </p:txBody>
      </p:sp>
      <p:sp>
        <p:nvSpPr>
          <p:cNvPr id="12" name="Text 7"/>
          <p:cNvSpPr/>
          <p:nvPr/>
        </p:nvSpPr>
        <p:spPr>
          <a:xfrm>
            <a:off x="10398443" y="3266242"/>
            <a:ext cx="3438168" cy="158769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E-Dentist is designed to handle urgent dental situations, providing rapid response and allocation to ensure critical care is always available.</a:t>
            </a:r>
            <a:endParaRPr lang="en-US" sz="15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250775"/>
            <a:ext cx="496133" cy="496133"/>
          </a:xfrm>
          <a:prstGeom prst="rect">
            <a:avLst/>
          </a:prstGeom>
        </p:spPr>
      </p:pic>
      <p:sp>
        <p:nvSpPr>
          <p:cNvPr id="14" name="Text 8"/>
          <p:cNvSpPr/>
          <p:nvPr/>
        </p:nvSpPr>
        <p:spPr>
          <a:xfrm>
            <a:off x="1537930" y="5368528"/>
            <a:ext cx="2679978"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Better Dental Outcomes</a:t>
            </a:r>
            <a:endParaRPr lang="en-US" sz="1950" dirty="0"/>
          </a:p>
        </p:txBody>
      </p:sp>
      <p:sp>
        <p:nvSpPr>
          <p:cNvPr id="15" name="Text 9"/>
          <p:cNvSpPr/>
          <p:nvPr/>
        </p:nvSpPr>
        <p:spPr>
          <a:xfrm>
            <a:off x="1537930" y="5797748"/>
            <a:ext cx="3438049"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Improved continuity of care, timely interventions, and personalised treatment plans lead to superior long-term oral health for patients.</a:t>
            </a:r>
            <a:endParaRPr lang="en-US" sz="15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23986" y="5250775"/>
            <a:ext cx="496133" cy="496133"/>
          </a:xfrm>
          <a:prstGeom prst="rect">
            <a:avLst/>
          </a:prstGeom>
        </p:spPr>
      </p:pic>
      <p:sp>
        <p:nvSpPr>
          <p:cNvPr id="17" name="Text 10"/>
          <p:cNvSpPr/>
          <p:nvPr/>
        </p:nvSpPr>
        <p:spPr>
          <a:xfrm>
            <a:off x="5968127" y="5368528"/>
            <a:ext cx="3012877"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Efficient Remote Workflow</a:t>
            </a:r>
            <a:endParaRPr lang="en-US" sz="1950" dirty="0"/>
          </a:p>
        </p:txBody>
      </p:sp>
      <p:sp>
        <p:nvSpPr>
          <p:cNvPr id="18" name="Text 11"/>
          <p:cNvSpPr/>
          <p:nvPr/>
        </p:nvSpPr>
        <p:spPr>
          <a:xfrm>
            <a:off x="5968127" y="5797748"/>
            <a:ext cx="3438168" cy="158769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Digital consultations, automated scheduling, and integrated tools optimise dentist operations, reducing administrative burden and increasing productivity.</a:t>
            </a:r>
            <a:endParaRPr lang="en-US" sz="15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4616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References</a:t>
            </a:r>
            <a:endParaRPr lang="en-US" sz="3900" dirty="0"/>
          </a:p>
        </p:txBody>
      </p:sp>
      <p:sp>
        <p:nvSpPr>
          <p:cNvPr id="3" name="Text 1"/>
          <p:cNvSpPr/>
          <p:nvPr/>
        </p:nvSpPr>
        <p:spPr>
          <a:xfrm>
            <a:off x="793790" y="176307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development of E-Dentist is informed by extensive research in digital health, scheduling systems, and patient care technology. Key sources include:</a:t>
            </a:r>
            <a:endParaRPr lang="en-US" sz="1550" dirty="0"/>
          </a:p>
        </p:txBody>
      </p:sp>
      <p:sp>
        <p:nvSpPr>
          <p:cNvPr id="4" name="Text 2"/>
          <p:cNvSpPr/>
          <p:nvPr/>
        </p:nvSpPr>
        <p:spPr>
          <a:xfrm>
            <a:off x="793790" y="2621399"/>
            <a:ext cx="13042821"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a:pPr>
            <a:r>
              <a:rPr lang="en-US" sz="1550" dirty="0">
                <a:solidFill>
                  <a:srgbClr val="2C2821"/>
                </a:solidFill>
                <a:latin typeface="Lora" pitchFamily="34" charset="0"/>
                <a:ea typeface="Lora" pitchFamily="34" charset="-122"/>
                <a:cs typeface="Lora" pitchFamily="34" charset="-120"/>
              </a:rPr>
              <a:t>I. Sherly, R. Sinha, and A. Banerjee, “Online appointment scheduling system with advanced features,” </a:t>
            </a:r>
            <a:r>
              <a:rPr lang="en-US" sz="1550" i="1" dirty="0">
                <a:solidFill>
                  <a:srgbClr val="2C2821"/>
                </a:solidFill>
                <a:latin typeface="Lora" pitchFamily="34" charset="0"/>
                <a:ea typeface="Lora" pitchFamily="34" charset="-122"/>
                <a:cs typeface="Lora" pitchFamily="34" charset="-120"/>
              </a:rPr>
              <a:t>International Journal of Advanced Research in Computer Science</a:t>
            </a:r>
            <a:r>
              <a:rPr lang="en-US" sz="1550" dirty="0">
                <a:solidFill>
                  <a:srgbClr val="2C2821"/>
                </a:solidFill>
                <a:latin typeface="Lora" pitchFamily="34" charset="0"/>
                <a:ea typeface="Lora" pitchFamily="34" charset="-122"/>
                <a:cs typeface="Lora" pitchFamily="34" charset="-120"/>
              </a:rPr>
              <a:t>, vol. 8, no. 7, pp. 77–82, 2017.</a:t>
            </a:r>
            <a:endParaRPr lang="en-US" sz="1550" dirty="0"/>
          </a:p>
        </p:txBody>
      </p:sp>
      <p:sp>
        <p:nvSpPr>
          <p:cNvPr id="5" name="Text 3"/>
          <p:cNvSpPr/>
          <p:nvPr/>
        </p:nvSpPr>
        <p:spPr>
          <a:xfrm>
            <a:off x="793790" y="3325892"/>
            <a:ext cx="13042821"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2"/>
            </a:pPr>
            <a:r>
              <a:rPr lang="en-US" sz="1550" dirty="0">
                <a:solidFill>
                  <a:srgbClr val="2C2821"/>
                </a:solidFill>
                <a:latin typeface="Lora" pitchFamily="34" charset="0"/>
                <a:ea typeface="Lora" pitchFamily="34" charset="-122"/>
                <a:cs typeface="Lora" pitchFamily="34" charset="-120"/>
              </a:rPr>
              <a:t>A. Bhadane, P. Patil, and R. Chavan, “Android based medication reminder using ocr and ann,” </a:t>
            </a:r>
            <a:r>
              <a:rPr lang="en-US" sz="1550" i="1" dirty="0">
                <a:solidFill>
                  <a:srgbClr val="2C2821"/>
                </a:solidFill>
                <a:latin typeface="Lora" pitchFamily="34" charset="0"/>
                <a:ea typeface="Lora" pitchFamily="34" charset="-122"/>
                <a:cs typeface="Lora" pitchFamily="34" charset="-120"/>
              </a:rPr>
              <a:t>International Journal of Computer Applications</a:t>
            </a:r>
            <a:r>
              <a:rPr lang="en-US" sz="1550" dirty="0">
                <a:solidFill>
                  <a:srgbClr val="2C2821"/>
                </a:solidFill>
                <a:latin typeface="Lora" pitchFamily="34" charset="0"/>
                <a:ea typeface="Lora" pitchFamily="34" charset="-122"/>
                <a:cs typeface="Lora" pitchFamily="34" charset="-120"/>
              </a:rPr>
              <a:t>, vol. 123, no. 6, pp. 21–25, 2015.</a:t>
            </a:r>
            <a:endParaRPr lang="en-US" sz="1550" dirty="0"/>
          </a:p>
        </p:txBody>
      </p:sp>
      <p:sp>
        <p:nvSpPr>
          <p:cNvPr id="6" name="Text 4"/>
          <p:cNvSpPr/>
          <p:nvPr/>
        </p:nvSpPr>
        <p:spPr>
          <a:xfrm>
            <a:off x="793790" y="4030385"/>
            <a:ext cx="13042821"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3"/>
            </a:pPr>
            <a:r>
              <a:rPr lang="en-US" sz="1550" dirty="0">
                <a:solidFill>
                  <a:srgbClr val="2C2821"/>
                </a:solidFill>
                <a:latin typeface="Lora" pitchFamily="34" charset="0"/>
                <a:ea typeface="Lora" pitchFamily="34" charset="-122"/>
                <a:cs typeface="Lora" pitchFamily="34" charset="-120"/>
              </a:rPr>
              <a:t>A. Rahman and S. Karim, “A simple mobile alarm-based medicine reminder system for elderly patients,” in </a:t>
            </a:r>
            <a:r>
              <a:rPr lang="en-US" sz="1550" i="1" dirty="0">
                <a:solidFill>
                  <a:srgbClr val="2C2821"/>
                </a:solidFill>
                <a:latin typeface="Lora" pitchFamily="34" charset="0"/>
                <a:ea typeface="Lora" pitchFamily="34" charset="-122"/>
                <a:cs typeface="Lora" pitchFamily="34" charset="-120"/>
              </a:rPr>
              <a:t>Proceedings of the International Conference on Mobile Computing and e-Health</a:t>
            </a:r>
            <a:r>
              <a:rPr lang="en-US" sz="1550" dirty="0">
                <a:solidFill>
                  <a:srgbClr val="2C2821"/>
                </a:solidFill>
                <a:latin typeface="Lora" pitchFamily="34" charset="0"/>
                <a:ea typeface="Lora" pitchFamily="34" charset="-122"/>
                <a:cs typeface="Lora" pitchFamily="34" charset="-120"/>
              </a:rPr>
              <a:t>, 2016, pp. 45–49.</a:t>
            </a:r>
            <a:endParaRPr lang="en-US" sz="1550" dirty="0"/>
          </a:p>
        </p:txBody>
      </p:sp>
      <p:sp>
        <p:nvSpPr>
          <p:cNvPr id="7" name="Text 5"/>
          <p:cNvSpPr/>
          <p:nvPr/>
        </p:nvSpPr>
        <p:spPr>
          <a:xfrm>
            <a:off x="793790" y="4734878"/>
            <a:ext cx="13042821"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4"/>
            </a:pPr>
            <a:r>
              <a:rPr lang="en-US" sz="1550" dirty="0">
                <a:solidFill>
                  <a:srgbClr val="2C2821"/>
                </a:solidFill>
                <a:latin typeface="Lora" pitchFamily="34" charset="0"/>
                <a:ea typeface="Lora" pitchFamily="34" charset="-122"/>
                <a:cs typeface="Lora" pitchFamily="34" charset="-120"/>
              </a:rPr>
              <a:t>M. M. H. Chowdhury, M. H. Rahman, and M. S. Uddin, “mhealth in bangladesh: Current status and future prospects,” </a:t>
            </a:r>
            <a:r>
              <a:rPr lang="en-US" sz="1550" i="1" dirty="0">
                <a:solidFill>
                  <a:srgbClr val="2C2821"/>
                </a:solidFill>
                <a:latin typeface="Lora" pitchFamily="34" charset="0"/>
                <a:ea typeface="Lora" pitchFamily="34" charset="-122"/>
                <a:cs typeface="Lora" pitchFamily="34" charset="-120"/>
              </a:rPr>
              <a:t>Journal of Health Informatics in Developing Countries</a:t>
            </a:r>
            <a:r>
              <a:rPr lang="en-US" sz="1550" dirty="0">
                <a:solidFill>
                  <a:srgbClr val="2C2821"/>
                </a:solidFill>
                <a:latin typeface="Lora" pitchFamily="34" charset="0"/>
                <a:ea typeface="Lora" pitchFamily="34" charset="-122"/>
                <a:cs typeface="Lora" pitchFamily="34" charset="-120"/>
              </a:rPr>
              <a:t>, vol. 12, no. 2, pp. 1–9, 2018.</a:t>
            </a:r>
            <a:endParaRPr lang="en-US" sz="1550" dirty="0"/>
          </a:p>
        </p:txBody>
      </p:sp>
      <p:sp>
        <p:nvSpPr>
          <p:cNvPr id="8" name="Text 6"/>
          <p:cNvSpPr/>
          <p:nvPr/>
        </p:nvSpPr>
        <p:spPr>
          <a:xfrm>
            <a:off x="793790" y="5439370"/>
            <a:ext cx="13042821"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5"/>
            </a:pPr>
            <a:r>
              <a:rPr lang="en-US" sz="1550" dirty="0">
                <a:solidFill>
                  <a:srgbClr val="2C2821"/>
                </a:solidFill>
                <a:latin typeface="Lora" pitchFamily="34" charset="0"/>
                <a:ea typeface="Lora" pitchFamily="34" charset="-122"/>
                <a:cs typeface="Lora" pitchFamily="34" charset="-120"/>
              </a:rPr>
              <a:t>P. Deb, T. Rahman, and M. Alam, “Offline navigation system for health services in bangladesh,” </a:t>
            </a:r>
            <a:r>
              <a:rPr lang="en-US" sz="1550" i="1" dirty="0">
                <a:solidFill>
                  <a:srgbClr val="2C2821"/>
                </a:solidFill>
                <a:latin typeface="Lora" pitchFamily="34" charset="0"/>
                <a:ea typeface="Lora" pitchFamily="34" charset="-122"/>
                <a:cs typeface="Lora" pitchFamily="34" charset="-120"/>
              </a:rPr>
              <a:t>International Journal of Computer Science and Information Security</a:t>
            </a:r>
            <a:r>
              <a:rPr lang="en-US" sz="1550" dirty="0">
                <a:solidFill>
                  <a:srgbClr val="2C2821"/>
                </a:solidFill>
                <a:latin typeface="Lora" pitchFamily="34" charset="0"/>
                <a:ea typeface="Lora" pitchFamily="34" charset="-122"/>
                <a:cs typeface="Lora" pitchFamily="34" charset="-120"/>
              </a:rPr>
              <a:t>, vol. 14, no. 4, pp. 89–95, 2016.</a:t>
            </a:r>
            <a:endParaRPr lang="en-US" sz="1550" dirty="0"/>
          </a:p>
        </p:txBody>
      </p:sp>
      <p:sp>
        <p:nvSpPr>
          <p:cNvPr id="9" name="Text 7"/>
          <p:cNvSpPr/>
          <p:nvPr/>
        </p:nvSpPr>
        <p:spPr>
          <a:xfrm>
            <a:off x="793790" y="6143863"/>
            <a:ext cx="13042821"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6"/>
            </a:pPr>
            <a:r>
              <a:rPr lang="en-US" sz="1550" dirty="0">
                <a:solidFill>
                  <a:srgbClr val="2C2821"/>
                </a:solidFill>
                <a:latin typeface="Lora" pitchFamily="34" charset="0"/>
                <a:ea typeface="Lora" pitchFamily="34" charset="-122"/>
                <a:cs typeface="Lora" pitchFamily="34" charset="-120"/>
              </a:rPr>
              <a:t>N. Shrideep, K. Patel, and R. Verma, “Android based video calling system over wi-fi,” </a:t>
            </a:r>
            <a:r>
              <a:rPr lang="en-US" sz="1550" i="1" dirty="0">
                <a:solidFill>
                  <a:srgbClr val="2C2821"/>
                </a:solidFill>
                <a:latin typeface="Lora" pitchFamily="34" charset="0"/>
                <a:ea typeface="Lora" pitchFamily="34" charset="-122"/>
                <a:cs typeface="Lora" pitchFamily="34" charset="-120"/>
              </a:rPr>
              <a:t>International Journal of Emerging Trends in Engineering and Development</a:t>
            </a:r>
            <a:r>
              <a:rPr lang="en-US" sz="1550" dirty="0">
                <a:solidFill>
                  <a:srgbClr val="2C2821"/>
                </a:solidFill>
                <a:latin typeface="Lora" pitchFamily="34" charset="0"/>
                <a:ea typeface="Lora" pitchFamily="34" charset="-122"/>
                <a:cs typeface="Lora" pitchFamily="34" charset="-120"/>
              </a:rPr>
              <a:t>, vol. 4, no. 2, pp. 150–154, 2014.</a:t>
            </a:r>
            <a:endParaRPr lang="en-US" sz="1550" dirty="0"/>
          </a:p>
        </p:txBody>
      </p:sp>
      <p:sp>
        <p:nvSpPr>
          <p:cNvPr id="10" name="Text 8"/>
          <p:cNvSpPr/>
          <p:nvPr/>
        </p:nvSpPr>
        <p:spPr>
          <a:xfrm>
            <a:off x="793790" y="6848356"/>
            <a:ext cx="13042821"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7"/>
            </a:pPr>
            <a:r>
              <a:rPr lang="en-US" sz="1550" dirty="0">
                <a:solidFill>
                  <a:srgbClr val="2C2821"/>
                </a:solidFill>
                <a:latin typeface="Lora" pitchFamily="34" charset="0"/>
                <a:ea typeface="Lora" pitchFamily="34" charset="-122"/>
                <a:cs typeface="Lora" pitchFamily="34" charset="-120"/>
              </a:rPr>
              <a:t>M. Estai, Y. Kanagasingam, M. Tennant, and S. Bunt, “A systematic review of the research evidence for the benefits of teledentistry,” </a:t>
            </a:r>
            <a:r>
              <a:rPr lang="en-US" sz="1550" i="1" dirty="0">
                <a:solidFill>
                  <a:srgbClr val="2C2821"/>
                </a:solidFill>
                <a:latin typeface="Lora" pitchFamily="34" charset="0"/>
                <a:ea typeface="Lora" pitchFamily="34" charset="-122"/>
                <a:cs typeface="Lora" pitchFamily="34" charset="-120"/>
              </a:rPr>
              <a:t>Journal of Telemedicine and Telecare</a:t>
            </a:r>
            <a:r>
              <a:rPr lang="en-US" sz="1550" dirty="0">
                <a:solidFill>
                  <a:srgbClr val="2C2821"/>
                </a:solidFill>
                <a:latin typeface="Lora" pitchFamily="34" charset="0"/>
                <a:ea typeface="Lora" pitchFamily="34" charset="-122"/>
                <a:cs typeface="Lora" pitchFamily="34" charset="-120"/>
              </a:rPr>
              <a:t>, vol. 22, no. 6, pp. 323–329, 2016.</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2073" y="574953"/>
            <a:ext cx="7875984" cy="488871"/>
          </a:xfrm>
          <a:prstGeom prst="rect">
            <a:avLst/>
          </a:prstGeom>
          <a:noFill/>
          <a:ln/>
        </p:spPr>
        <p:txBody>
          <a:bodyPr wrap="none" lIns="0" tIns="0" rIns="0" bIns="0" rtlCol="0" anchor="t"/>
          <a:lstStyle/>
          <a:p>
            <a:pPr marL="0" indent="0" algn="l">
              <a:lnSpc>
                <a:spcPts val="3800"/>
              </a:lnSpc>
              <a:buNone/>
            </a:pPr>
            <a:r>
              <a:rPr lang="en-US" sz="3050" dirty="0">
                <a:solidFill>
                  <a:srgbClr val="233E32"/>
                </a:solidFill>
                <a:latin typeface="Alice" pitchFamily="34" charset="0"/>
                <a:ea typeface="Alice" pitchFamily="34" charset="-122"/>
                <a:cs typeface="Alice" pitchFamily="34" charset="-120"/>
              </a:rPr>
              <a:t>Benchmark: Existing Digital Health Solutions</a:t>
            </a:r>
            <a:endParaRPr lang="en-US" sz="3050" dirty="0"/>
          </a:p>
        </p:txBody>
      </p:sp>
      <p:sp>
        <p:nvSpPr>
          <p:cNvPr id="4" name="Text 1"/>
          <p:cNvSpPr/>
          <p:nvPr/>
        </p:nvSpPr>
        <p:spPr>
          <a:xfrm>
            <a:off x="6112073" y="1454706"/>
            <a:ext cx="3347799" cy="293251"/>
          </a:xfrm>
          <a:prstGeom prst="rect">
            <a:avLst/>
          </a:prstGeom>
          <a:noFill/>
          <a:ln/>
        </p:spPr>
        <p:txBody>
          <a:bodyPr wrap="none" lIns="0" tIns="0" rIns="0" bIns="0" rtlCol="0" anchor="t"/>
          <a:lstStyle/>
          <a:p>
            <a:pPr marL="0" indent="0" algn="l">
              <a:lnSpc>
                <a:spcPts val="2300"/>
              </a:lnSpc>
              <a:buNone/>
            </a:pPr>
            <a:r>
              <a:rPr lang="en-US" sz="1800" dirty="0">
                <a:solidFill>
                  <a:srgbClr val="233E32"/>
                </a:solidFill>
                <a:latin typeface="Alice" pitchFamily="34" charset="0"/>
                <a:ea typeface="Alice" pitchFamily="34" charset="-122"/>
                <a:cs typeface="Alice" pitchFamily="34" charset="-120"/>
              </a:rPr>
              <a:t>General Telemedicine Platforms</a:t>
            </a:r>
            <a:endParaRPr lang="en-US" sz="1800" dirty="0"/>
          </a:p>
        </p:txBody>
      </p:sp>
      <p:sp>
        <p:nvSpPr>
          <p:cNvPr id="5" name="Text 2"/>
          <p:cNvSpPr/>
          <p:nvPr/>
        </p:nvSpPr>
        <p:spPr>
          <a:xfrm>
            <a:off x="6112073" y="1904286"/>
            <a:ext cx="3755588" cy="1751886"/>
          </a:xfrm>
          <a:prstGeom prst="rect">
            <a:avLst/>
          </a:prstGeom>
          <a:noFill/>
          <a:ln/>
        </p:spPr>
        <p:txBody>
          <a:bodyPr wrap="square" lIns="0" tIns="0" rIns="0" bIns="0" rtlCol="0" anchor="t"/>
          <a:lstStyle/>
          <a:p>
            <a:pPr marL="0" indent="0" algn="l">
              <a:lnSpc>
                <a:spcPts val="1950"/>
              </a:lnSpc>
              <a:buNone/>
            </a:pPr>
            <a:r>
              <a:rPr lang="en-US" sz="1200" b="1" dirty="0">
                <a:solidFill>
                  <a:srgbClr val="2C2821"/>
                </a:solidFill>
                <a:latin typeface="Lora" pitchFamily="34" charset="0"/>
                <a:ea typeface="Lora" pitchFamily="34" charset="-122"/>
                <a:cs typeface="Lora" pitchFamily="34" charset="-120"/>
              </a:rPr>
              <a:t>Digital Hospital, Seba Ghar, DocTime</a:t>
            </a:r>
            <a:r>
              <a:rPr lang="en-US" sz="1200" dirty="0">
                <a:solidFill>
                  <a:srgbClr val="2C2821"/>
                </a:solidFill>
                <a:latin typeface="Lora" pitchFamily="34" charset="0"/>
                <a:ea typeface="Lora" pitchFamily="34" charset="-122"/>
                <a:cs typeface="Lora" pitchFamily="34" charset="-120"/>
              </a:rPr>
              <a:t> and similar platforms offer valuable general health services including video consultations, digital prescriptions, medication reminders, and basic online pharmacy connections. However, these solutions focus on broad healthcare needs rather than specialized dentistry.</a:t>
            </a:r>
            <a:endParaRPr lang="en-US" sz="1200" dirty="0"/>
          </a:p>
        </p:txBody>
      </p:sp>
      <p:sp>
        <p:nvSpPr>
          <p:cNvPr id="6" name="Text 3"/>
          <p:cNvSpPr/>
          <p:nvPr/>
        </p:nvSpPr>
        <p:spPr>
          <a:xfrm>
            <a:off x="6112073" y="3812500"/>
            <a:ext cx="2585323" cy="293251"/>
          </a:xfrm>
          <a:prstGeom prst="rect">
            <a:avLst/>
          </a:prstGeom>
          <a:noFill/>
          <a:ln/>
        </p:spPr>
        <p:txBody>
          <a:bodyPr wrap="none" lIns="0" tIns="0" rIns="0" bIns="0" rtlCol="0" anchor="t"/>
          <a:lstStyle/>
          <a:p>
            <a:pPr marL="0" indent="0" algn="l">
              <a:lnSpc>
                <a:spcPts val="2300"/>
              </a:lnSpc>
              <a:buNone/>
            </a:pPr>
            <a:r>
              <a:rPr lang="en-US" sz="1800" dirty="0">
                <a:solidFill>
                  <a:srgbClr val="233E32"/>
                </a:solidFill>
                <a:latin typeface="Alice" pitchFamily="34" charset="0"/>
                <a:ea typeface="Alice" pitchFamily="34" charset="-122"/>
                <a:cs typeface="Alice" pitchFamily="34" charset="-120"/>
              </a:rPr>
              <a:t>Research-Based Systems</a:t>
            </a:r>
            <a:endParaRPr lang="en-US" sz="1800" dirty="0"/>
          </a:p>
        </p:txBody>
      </p:sp>
      <p:sp>
        <p:nvSpPr>
          <p:cNvPr id="7" name="Text 4"/>
          <p:cNvSpPr/>
          <p:nvPr/>
        </p:nvSpPr>
        <p:spPr>
          <a:xfrm>
            <a:off x="6112073" y="4262080"/>
            <a:ext cx="3755588" cy="1501616"/>
          </a:xfrm>
          <a:prstGeom prst="rect">
            <a:avLst/>
          </a:prstGeom>
          <a:noFill/>
          <a:ln/>
        </p:spPr>
        <p:txBody>
          <a:bodyPr wrap="squar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Academic and pilot projects have explored various components: advanced appointment scheduling systems, OCR-based medicine reminder applications, offline navigation to health centers, and Android-based video calling over Wi-Fi networks.</a:t>
            </a:r>
            <a:endParaRPr lang="en-US" sz="1200" dirty="0"/>
          </a:p>
        </p:txBody>
      </p:sp>
      <p:sp>
        <p:nvSpPr>
          <p:cNvPr id="8" name="Text 5"/>
          <p:cNvSpPr/>
          <p:nvPr/>
        </p:nvSpPr>
        <p:spPr>
          <a:xfrm>
            <a:off x="10256758" y="1454706"/>
            <a:ext cx="2346365" cy="293251"/>
          </a:xfrm>
          <a:prstGeom prst="rect">
            <a:avLst/>
          </a:prstGeom>
          <a:noFill/>
          <a:ln/>
        </p:spPr>
        <p:txBody>
          <a:bodyPr wrap="none" lIns="0" tIns="0" rIns="0" bIns="0" rtlCol="0" anchor="t"/>
          <a:lstStyle/>
          <a:p>
            <a:pPr marL="0" indent="0" algn="l">
              <a:lnSpc>
                <a:spcPts val="2300"/>
              </a:lnSpc>
              <a:buNone/>
            </a:pPr>
            <a:r>
              <a:rPr lang="en-US" sz="1800" dirty="0">
                <a:solidFill>
                  <a:srgbClr val="233E32"/>
                </a:solidFill>
                <a:latin typeface="Alice" pitchFamily="34" charset="0"/>
                <a:ea typeface="Alice" pitchFamily="34" charset="-122"/>
                <a:cs typeface="Alice" pitchFamily="34" charset="-120"/>
              </a:rPr>
              <a:t>The Critical Gap</a:t>
            </a:r>
            <a:endParaRPr lang="en-US" sz="1800" dirty="0"/>
          </a:p>
        </p:txBody>
      </p:sp>
      <p:sp>
        <p:nvSpPr>
          <p:cNvPr id="9" name="Shape 6"/>
          <p:cNvSpPr/>
          <p:nvPr/>
        </p:nvSpPr>
        <p:spPr>
          <a:xfrm>
            <a:off x="10256758" y="1923931"/>
            <a:ext cx="3755588" cy="2416373"/>
          </a:xfrm>
          <a:prstGeom prst="roundRect">
            <a:avLst>
              <a:gd name="adj" fmla="val 971"/>
            </a:avLst>
          </a:prstGeom>
          <a:solidFill>
            <a:srgbClr val="C3EED6"/>
          </a:solidFill>
          <a:ln/>
        </p:spPr>
        <p:txBody>
          <a:bodyPr/>
          <a:lstStyle/>
          <a:p>
            <a:endParaRPr lang="en-GB"/>
          </a:p>
        </p:txBody>
      </p:sp>
      <p:pic>
        <p:nvPicPr>
          <p:cNvPr id="10" name="Image 1" descr="preencoded.png"/>
          <p:cNvPicPr>
            <a:picLocks noChangeAspect="1"/>
          </p:cNvPicPr>
          <p:nvPr/>
        </p:nvPicPr>
        <p:blipFill>
          <a:blip r:embed="rId4"/>
          <a:stretch>
            <a:fillRect/>
          </a:stretch>
        </p:blipFill>
        <p:spPr>
          <a:xfrm>
            <a:off x="10413087" y="2157770"/>
            <a:ext cx="195501" cy="156329"/>
          </a:xfrm>
          <a:prstGeom prst="rect">
            <a:avLst/>
          </a:prstGeom>
        </p:spPr>
      </p:pic>
      <p:sp>
        <p:nvSpPr>
          <p:cNvPr id="11" name="Text 7"/>
          <p:cNvSpPr/>
          <p:nvPr/>
        </p:nvSpPr>
        <p:spPr>
          <a:xfrm>
            <a:off x="10764917" y="2119313"/>
            <a:ext cx="3091101" cy="2002155"/>
          </a:xfrm>
          <a:prstGeom prst="rect">
            <a:avLst/>
          </a:prstGeom>
          <a:noFill/>
          <a:ln/>
        </p:spPr>
        <p:txBody>
          <a:bodyPr wrap="square" lIns="0" tIns="0" rIns="0" bIns="0" rtlCol="0" anchor="t"/>
          <a:lstStyle/>
          <a:p>
            <a:pPr marL="0" indent="0" algn="l">
              <a:lnSpc>
                <a:spcPts val="1950"/>
              </a:lnSpc>
              <a:buNone/>
            </a:pPr>
            <a:r>
              <a:rPr lang="en-US" sz="1200" dirty="0">
                <a:solidFill>
                  <a:srgbClr val="000000"/>
                </a:solidFill>
                <a:latin typeface="Lora" pitchFamily="34" charset="0"/>
                <a:ea typeface="Lora" pitchFamily="34" charset="-122"/>
                <a:cs typeface="Lora" pitchFamily="34" charset="-120"/>
              </a:rPr>
              <a:t>While excellent telemedicine foundations exist in Bangladesh, </a:t>
            </a:r>
            <a:r>
              <a:rPr lang="en-US" sz="1200" b="1" dirty="0">
                <a:solidFill>
                  <a:srgbClr val="000000"/>
                </a:solidFill>
                <a:latin typeface="Lora" pitchFamily="34" charset="0"/>
                <a:ea typeface="Lora" pitchFamily="34" charset="-122"/>
                <a:cs typeface="Lora" pitchFamily="34" charset="-120"/>
              </a:rPr>
              <a:t>no platform offers an integrated, dental-specific solution</a:t>
            </a:r>
            <a:r>
              <a:rPr lang="en-US" sz="1200" dirty="0">
                <a:solidFill>
                  <a:srgbClr val="000000"/>
                </a:solidFill>
                <a:latin typeface="Lora" pitchFamily="34" charset="0"/>
                <a:ea typeface="Lora" pitchFamily="34" charset="-122"/>
                <a:cs typeface="Lora" pitchFamily="34" charset="-120"/>
              </a:rPr>
              <a:t> that combines risk assessment algorithms, 3D dental visualization, cloud-backed patient records, clinic navigation, and comprehensive tele-dentistry workflows in a single system.</a:t>
            </a:r>
            <a:endParaRPr lang="en-US" sz="1200" dirty="0"/>
          </a:p>
        </p:txBody>
      </p:sp>
      <p:pic>
        <p:nvPicPr>
          <p:cNvPr id="12" name="Image 2" descr="preencoded.png"/>
          <p:cNvPicPr>
            <a:picLocks noChangeAspect="1"/>
          </p:cNvPicPr>
          <p:nvPr/>
        </p:nvPicPr>
        <p:blipFill>
          <a:blip r:embed="rId5"/>
          <a:stretch>
            <a:fillRect/>
          </a:stretch>
        </p:blipFill>
        <p:spPr>
          <a:xfrm>
            <a:off x="10256758" y="4516279"/>
            <a:ext cx="2962394" cy="29623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5077" y="429458"/>
            <a:ext cx="3844290" cy="480536"/>
          </a:xfrm>
          <a:prstGeom prst="rect">
            <a:avLst/>
          </a:prstGeom>
          <a:noFill/>
          <a:ln/>
        </p:spPr>
        <p:txBody>
          <a:bodyPr wrap="none" lIns="0" tIns="0" rIns="0" bIns="0" rtlCol="0" anchor="t"/>
          <a:lstStyle/>
          <a:p>
            <a:pPr marL="0" indent="0" algn="l">
              <a:lnSpc>
                <a:spcPts val="3750"/>
              </a:lnSpc>
              <a:buNone/>
            </a:pPr>
            <a:r>
              <a:rPr lang="en-US" sz="3000" dirty="0">
                <a:solidFill>
                  <a:srgbClr val="233E32"/>
                </a:solidFill>
                <a:latin typeface="Alice" pitchFamily="34" charset="0"/>
                <a:ea typeface="Alice" pitchFamily="34" charset="-122"/>
                <a:cs typeface="Alice" pitchFamily="34" charset="-120"/>
              </a:rPr>
              <a:t>Novelty of E-Dentist</a:t>
            </a:r>
            <a:endParaRPr lang="en-US" sz="3000" dirty="0"/>
          </a:p>
        </p:txBody>
      </p:sp>
      <p:sp>
        <p:nvSpPr>
          <p:cNvPr id="3" name="Text 1"/>
          <p:cNvSpPr/>
          <p:nvPr/>
        </p:nvSpPr>
        <p:spPr>
          <a:xfrm>
            <a:off x="615077" y="971431"/>
            <a:ext cx="2570083" cy="240149"/>
          </a:xfrm>
          <a:prstGeom prst="rect">
            <a:avLst/>
          </a:prstGeom>
          <a:noFill/>
          <a:ln/>
        </p:spPr>
        <p:txBody>
          <a:bodyPr wrap="none" lIns="0" tIns="0" rIns="0" bIns="0" rtlCol="0" anchor="t"/>
          <a:lstStyle/>
          <a:p>
            <a:pPr marL="0" indent="0" algn="l">
              <a:lnSpc>
                <a:spcPts val="1850"/>
              </a:lnSpc>
              <a:buNone/>
            </a:pPr>
            <a:r>
              <a:rPr lang="en-US" sz="1500" dirty="0">
                <a:solidFill>
                  <a:srgbClr val="233E32"/>
                </a:solidFill>
                <a:latin typeface="Alice" pitchFamily="34" charset="0"/>
                <a:ea typeface="Alice" pitchFamily="34" charset="-122"/>
                <a:cs typeface="Alice" pitchFamily="34" charset="-120"/>
              </a:rPr>
              <a:t>What Sets Our Platform Apart</a:t>
            </a:r>
            <a:endParaRPr lang="en-US" sz="1500" dirty="0"/>
          </a:p>
        </p:txBody>
      </p:sp>
      <p:sp>
        <p:nvSpPr>
          <p:cNvPr id="4" name="Shape 2"/>
          <p:cNvSpPr/>
          <p:nvPr/>
        </p:nvSpPr>
        <p:spPr>
          <a:xfrm>
            <a:off x="615077" y="1442204"/>
            <a:ext cx="13400246" cy="931545"/>
          </a:xfrm>
          <a:prstGeom prst="roundRect">
            <a:avLst>
              <a:gd name="adj" fmla="val 2476"/>
            </a:avLst>
          </a:prstGeom>
          <a:solidFill>
            <a:srgbClr val="FCFBF8"/>
          </a:solidFill>
          <a:ln w="22860">
            <a:solidFill>
              <a:srgbClr val="D6D3CC"/>
            </a:solidFill>
            <a:prstDash val="solid"/>
          </a:ln>
        </p:spPr>
        <p:txBody>
          <a:bodyPr/>
          <a:lstStyle/>
          <a:p>
            <a:endParaRPr lang="en-GB"/>
          </a:p>
        </p:txBody>
      </p:sp>
      <p:sp>
        <p:nvSpPr>
          <p:cNvPr id="5" name="Shape 3"/>
          <p:cNvSpPr/>
          <p:nvPr/>
        </p:nvSpPr>
        <p:spPr>
          <a:xfrm>
            <a:off x="637937" y="1465064"/>
            <a:ext cx="615077" cy="885825"/>
          </a:xfrm>
          <a:prstGeom prst="rect">
            <a:avLst/>
          </a:prstGeom>
          <a:solidFill>
            <a:srgbClr val="F0EDE6"/>
          </a:solidFill>
          <a:ln/>
        </p:spPr>
        <p:txBody>
          <a:bodyPr/>
          <a:lstStyle/>
          <a:p>
            <a:endParaRPr lang="en-GB"/>
          </a:p>
        </p:txBody>
      </p:sp>
      <p:sp>
        <p:nvSpPr>
          <p:cNvPr id="6" name="Text 4"/>
          <p:cNvSpPr/>
          <p:nvPr/>
        </p:nvSpPr>
        <p:spPr>
          <a:xfrm>
            <a:off x="830104" y="1763792"/>
            <a:ext cx="230624" cy="288250"/>
          </a:xfrm>
          <a:prstGeom prst="rect">
            <a:avLst/>
          </a:prstGeom>
          <a:noFill/>
          <a:ln/>
        </p:spPr>
        <p:txBody>
          <a:bodyPr wrap="none" lIns="0" tIns="0" rIns="0" bIns="0" rtlCol="0" anchor="t"/>
          <a:lstStyle/>
          <a:p>
            <a:pPr marL="0" indent="0" algn="l">
              <a:lnSpc>
                <a:spcPts val="1800"/>
              </a:lnSpc>
              <a:buNone/>
            </a:pPr>
            <a:r>
              <a:rPr lang="en-US" sz="1800" dirty="0">
                <a:solidFill>
                  <a:srgbClr val="2C2821"/>
                </a:solidFill>
                <a:latin typeface="Alice" pitchFamily="34" charset="0"/>
                <a:ea typeface="Alice" pitchFamily="34" charset="-122"/>
                <a:cs typeface="Alice" pitchFamily="34" charset="-120"/>
              </a:rPr>
              <a:t>1</a:t>
            </a:r>
            <a:endParaRPr lang="en-US" sz="1800" dirty="0"/>
          </a:p>
        </p:txBody>
      </p:sp>
      <p:sp>
        <p:nvSpPr>
          <p:cNvPr id="7" name="Text 5"/>
          <p:cNvSpPr/>
          <p:nvPr/>
        </p:nvSpPr>
        <p:spPr>
          <a:xfrm>
            <a:off x="1406723" y="1618774"/>
            <a:ext cx="1922145" cy="240149"/>
          </a:xfrm>
          <a:prstGeom prst="rect">
            <a:avLst/>
          </a:prstGeom>
          <a:noFill/>
          <a:ln/>
        </p:spPr>
        <p:txBody>
          <a:bodyPr wrap="none" lIns="0" tIns="0" rIns="0" bIns="0" rtlCol="0" anchor="t"/>
          <a:lstStyle/>
          <a:p>
            <a:pPr marL="0" indent="0" algn="l">
              <a:lnSpc>
                <a:spcPts val="1850"/>
              </a:lnSpc>
              <a:buNone/>
            </a:pPr>
            <a:r>
              <a:rPr lang="en-US" sz="1500" dirty="0">
                <a:solidFill>
                  <a:srgbClr val="2C2821"/>
                </a:solidFill>
                <a:latin typeface="Alice" pitchFamily="34" charset="0"/>
                <a:ea typeface="Alice" pitchFamily="34" charset="-122"/>
                <a:cs typeface="Alice" pitchFamily="34" charset="-120"/>
              </a:rPr>
              <a:t>Dental Specialization</a:t>
            </a:r>
            <a:endParaRPr lang="en-US" sz="1500" dirty="0"/>
          </a:p>
        </p:txBody>
      </p:sp>
      <p:sp>
        <p:nvSpPr>
          <p:cNvPr id="8" name="Text 6"/>
          <p:cNvSpPr/>
          <p:nvPr/>
        </p:nvSpPr>
        <p:spPr>
          <a:xfrm>
            <a:off x="1406723" y="1951077"/>
            <a:ext cx="12432030" cy="246102"/>
          </a:xfrm>
          <a:prstGeom prst="rect">
            <a:avLst/>
          </a:prstGeom>
          <a:noFill/>
          <a:ln/>
        </p:spPr>
        <p:txBody>
          <a:bodyPr wrap="none" lIns="0" tIns="0" rIns="0" bIns="0" rtlCol="0" anchor="t"/>
          <a:lstStyle/>
          <a:p>
            <a:pPr marL="0" indent="0" algn="l">
              <a:lnSpc>
                <a:spcPts val="1900"/>
              </a:lnSpc>
              <a:buNone/>
            </a:pPr>
            <a:r>
              <a:rPr lang="en-US" sz="1200" dirty="0">
                <a:solidFill>
                  <a:srgbClr val="2C2821"/>
                </a:solidFill>
                <a:latin typeface="Lora" pitchFamily="34" charset="0"/>
                <a:ea typeface="Lora" pitchFamily="34" charset="-122"/>
                <a:cs typeface="Lora" pitchFamily="34" charset="-120"/>
              </a:rPr>
              <a:t>Every workflow—from risk assessment to appointments to prescriptions—is specifically tailored for oral diseases and dental care, not adapted from general medicine.</a:t>
            </a:r>
            <a:endParaRPr lang="en-US" sz="1200" dirty="0"/>
          </a:p>
        </p:txBody>
      </p:sp>
      <p:sp>
        <p:nvSpPr>
          <p:cNvPr id="9" name="Shape 7"/>
          <p:cNvSpPr/>
          <p:nvPr/>
        </p:nvSpPr>
        <p:spPr>
          <a:xfrm>
            <a:off x="615077" y="2527459"/>
            <a:ext cx="13400246" cy="931545"/>
          </a:xfrm>
          <a:prstGeom prst="roundRect">
            <a:avLst>
              <a:gd name="adj" fmla="val 2476"/>
            </a:avLst>
          </a:prstGeom>
          <a:solidFill>
            <a:srgbClr val="FCFBF8"/>
          </a:solidFill>
          <a:ln w="22860">
            <a:solidFill>
              <a:srgbClr val="D6D3CC"/>
            </a:solidFill>
            <a:prstDash val="solid"/>
          </a:ln>
        </p:spPr>
        <p:txBody>
          <a:bodyPr/>
          <a:lstStyle/>
          <a:p>
            <a:endParaRPr lang="en-GB"/>
          </a:p>
        </p:txBody>
      </p:sp>
      <p:sp>
        <p:nvSpPr>
          <p:cNvPr id="10" name="Shape 8"/>
          <p:cNvSpPr/>
          <p:nvPr/>
        </p:nvSpPr>
        <p:spPr>
          <a:xfrm>
            <a:off x="637937" y="2550319"/>
            <a:ext cx="615077" cy="885825"/>
          </a:xfrm>
          <a:prstGeom prst="rect">
            <a:avLst/>
          </a:prstGeom>
          <a:solidFill>
            <a:srgbClr val="F0EDE6"/>
          </a:solidFill>
          <a:ln/>
        </p:spPr>
        <p:txBody>
          <a:bodyPr/>
          <a:lstStyle/>
          <a:p>
            <a:endParaRPr lang="en-GB"/>
          </a:p>
        </p:txBody>
      </p:sp>
      <p:sp>
        <p:nvSpPr>
          <p:cNvPr id="11" name="Text 9"/>
          <p:cNvSpPr/>
          <p:nvPr/>
        </p:nvSpPr>
        <p:spPr>
          <a:xfrm>
            <a:off x="830104" y="2849047"/>
            <a:ext cx="230624" cy="288250"/>
          </a:xfrm>
          <a:prstGeom prst="rect">
            <a:avLst/>
          </a:prstGeom>
          <a:noFill/>
          <a:ln/>
        </p:spPr>
        <p:txBody>
          <a:bodyPr wrap="none" lIns="0" tIns="0" rIns="0" bIns="0" rtlCol="0" anchor="t"/>
          <a:lstStyle/>
          <a:p>
            <a:pPr marL="0" indent="0" algn="l">
              <a:lnSpc>
                <a:spcPts val="1800"/>
              </a:lnSpc>
              <a:buNone/>
            </a:pPr>
            <a:r>
              <a:rPr lang="en-US" sz="1800" dirty="0">
                <a:solidFill>
                  <a:srgbClr val="2C2821"/>
                </a:solidFill>
                <a:latin typeface="Alice" pitchFamily="34" charset="0"/>
                <a:ea typeface="Alice" pitchFamily="34" charset="-122"/>
                <a:cs typeface="Alice" pitchFamily="34" charset="-120"/>
              </a:rPr>
              <a:t>2</a:t>
            </a:r>
            <a:endParaRPr lang="en-US" sz="1800" dirty="0"/>
          </a:p>
        </p:txBody>
      </p:sp>
      <p:sp>
        <p:nvSpPr>
          <p:cNvPr id="12" name="Text 10"/>
          <p:cNvSpPr/>
          <p:nvPr/>
        </p:nvSpPr>
        <p:spPr>
          <a:xfrm>
            <a:off x="1406723" y="2704028"/>
            <a:ext cx="2406372" cy="240149"/>
          </a:xfrm>
          <a:prstGeom prst="rect">
            <a:avLst/>
          </a:prstGeom>
          <a:noFill/>
          <a:ln/>
        </p:spPr>
        <p:txBody>
          <a:bodyPr wrap="none" lIns="0" tIns="0" rIns="0" bIns="0" rtlCol="0" anchor="t"/>
          <a:lstStyle/>
          <a:p>
            <a:pPr marL="0" indent="0" algn="l">
              <a:lnSpc>
                <a:spcPts val="1850"/>
              </a:lnSpc>
              <a:buNone/>
            </a:pPr>
            <a:r>
              <a:rPr lang="en-US" sz="1500" dirty="0">
                <a:solidFill>
                  <a:srgbClr val="2C2821"/>
                </a:solidFill>
                <a:latin typeface="Alice" pitchFamily="34" charset="0"/>
                <a:ea typeface="Alice" pitchFamily="34" charset="-122"/>
                <a:cs typeface="Alice" pitchFamily="34" charset="-120"/>
              </a:rPr>
              <a:t>Interactive 3D Dental Model</a:t>
            </a:r>
            <a:endParaRPr lang="en-US" sz="1500" dirty="0"/>
          </a:p>
        </p:txBody>
      </p:sp>
      <p:sp>
        <p:nvSpPr>
          <p:cNvPr id="13" name="Text 11"/>
          <p:cNvSpPr/>
          <p:nvPr/>
        </p:nvSpPr>
        <p:spPr>
          <a:xfrm>
            <a:off x="1406723" y="3036332"/>
            <a:ext cx="12432030" cy="246102"/>
          </a:xfrm>
          <a:prstGeom prst="rect">
            <a:avLst/>
          </a:prstGeom>
          <a:noFill/>
          <a:ln/>
        </p:spPr>
        <p:txBody>
          <a:bodyPr wrap="none" lIns="0" tIns="0" rIns="0" bIns="0" rtlCol="0" anchor="t"/>
          <a:lstStyle/>
          <a:p>
            <a:pPr marL="0" indent="0" algn="l">
              <a:lnSpc>
                <a:spcPts val="1900"/>
              </a:lnSpc>
              <a:buNone/>
            </a:pPr>
            <a:r>
              <a:rPr lang="en-US" sz="1200" dirty="0">
                <a:solidFill>
                  <a:srgbClr val="2C2821"/>
                </a:solidFill>
                <a:latin typeface="Lora" pitchFamily="34" charset="0"/>
                <a:ea typeface="Lora" pitchFamily="34" charset="-122"/>
                <a:cs typeface="Lora" pitchFamily="34" charset="-120"/>
              </a:rPr>
              <a:t>Patients use an intuitive 3D tooth structure to visually identify affected areas, tooth types, and problem locations, eliminating communication barriers.</a:t>
            </a:r>
            <a:endParaRPr lang="en-US" sz="1200" dirty="0"/>
          </a:p>
        </p:txBody>
      </p:sp>
      <p:sp>
        <p:nvSpPr>
          <p:cNvPr id="14" name="Shape 12"/>
          <p:cNvSpPr/>
          <p:nvPr/>
        </p:nvSpPr>
        <p:spPr>
          <a:xfrm>
            <a:off x="615077" y="3612713"/>
            <a:ext cx="13400246" cy="931545"/>
          </a:xfrm>
          <a:prstGeom prst="roundRect">
            <a:avLst>
              <a:gd name="adj" fmla="val 2476"/>
            </a:avLst>
          </a:prstGeom>
          <a:solidFill>
            <a:srgbClr val="FCFBF8"/>
          </a:solidFill>
          <a:ln w="22860">
            <a:solidFill>
              <a:srgbClr val="D6D3CC"/>
            </a:solidFill>
            <a:prstDash val="solid"/>
          </a:ln>
        </p:spPr>
        <p:txBody>
          <a:bodyPr/>
          <a:lstStyle/>
          <a:p>
            <a:endParaRPr lang="en-GB"/>
          </a:p>
        </p:txBody>
      </p:sp>
      <p:sp>
        <p:nvSpPr>
          <p:cNvPr id="15" name="Shape 13"/>
          <p:cNvSpPr/>
          <p:nvPr/>
        </p:nvSpPr>
        <p:spPr>
          <a:xfrm>
            <a:off x="637937" y="3635573"/>
            <a:ext cx="615077" cy="885825"/>
          </a:xfrm>
          <a:prstGeom prst="rect">
            <a:avLst/>
          </a:prstGeom>
          <a:solidFill>
            <a:srgbClr val="F0EDE6"/>
          </a:solidFill>
          <a:ln/>
        </p:spPr>
        <p:txBody>
          <a:bodyPr/>
          <a:lstStyle/>
          <a:p>
            <a:endParaRPr lang="en-GB"/>
          </a:p>
        </p:txBody>
      </p:sp>
      <p:sp>
        <p:nvSpPr>
          <p:cNvPr id="16" name="Text 14"/>
          <p:cNvSpPr/>
          <p:nvPr/>
        </p:nvSpPr>
        <p:spPr>
          <a:xfrm>
            <a:off x="830104" y="3934301"/>
            <a:ext cx="230624" cy="288250"/>
          </a:xfrm>
          <a:prstGeom prst="rect">
            <a:avLst/>
          </a:prstGeom>
          <a:noFill/>
          <a:ln/>
        </p:spPr>
        <p:txBody>
          <a:bodyPr wrap="none" lIns="0" tIns="0" rIns="0" bIns="0" rtlCol="0" anchor="t"/>
          <a:lstStyle/>
          <a:p>
            <a:pPr marL="0" indent="0" algn="l">
              <a:lnSpc>
                <a:spcPts val="1800"/>
              </a:lnSpc>
              <a:buNone/>
            </a:pPr>
            <a:r>
              <a:rPr lang="en-US" sz="1800" dirty="0">
                <a:solidFill>
                  <a:srgbClr val="2C2821"/>
                </a:solidFill>
                <a:latin typeface="Alice" pitchFamily="34" charset="0"/>
                <a:ea typeface="Alice" pitchFamily="34" charset="-122"/>
                <a:cs typeface="Alice" pitchFamily="34" charset="-120"/>
              </a:rPr>
              <a:t>3</a:t>
            </a:r>
            <a:endParaRPr lang="en-US" sz="1800" dirty="0"/>
          </a:p>
        </p:txBody>
      </p:sp>
      <p:sp>
        <p:nvSpPr>
          <p:cNvPr id="17" name="Text 15"/>
          <p:cNvSpPr/>
          <p:nvPr/>
        </p:nvSpPr>
        <p:spPr>
          <a:xfrm>
            <a:off x="1406723" y="3789283"/>
            <a:ext cx="2549009" cy="240149"/>
          </a:xfrm>
          <a:prstGeom prst="rect">
            <a:avLst/>
          </a:prstGeom>
          <a:noFill/>
          <a:ln/>
        </p:spPr>
        <p:txBody>
          <a:bodyPr wrap="none" lIns="0" tIns="0" rIns="0" bIns="0" rtlCol="0" anchor="t"/>
          <a:lstStyle/>
          <a:p>
            <a:pPr marL="0" indent="0" algn="l">
              <a:lnSpc>
                <a:spcPts val="1850"/>
              </a:lnSpc>
              <a:buNone/>
            </a:pPr>
            <a:r>
              <a:rPr lang="en-US" sz="1500" dirty="0">
                <a:solidFill>
                  <a:srgbClr val="2C2821"/>
                </a:solidFill>
                <a:latin typeface="Alice" pitchFamily="34" charset="0"/>
                <a:ea typeface="Alice" pitchFamily="34" charset="-122"/>
                <a:cs typeface="Alice" pitchFamily="34" charset="-120"/>
              </a:rPr>
              <a:t>Intelligent Oral Risk Analyzer</a:t>
            </a:r>
            <a:endParaRPr lang="en-US" sz="1500" dirty="0"/>
          </a:p>
        </p:txBody>
      </p:sp>
      <p:sp>
        <p:nvSpPr>
          <p:cNvPr id="18" name="Text 16"/>
          <p:cNvSpPr/>
          <p:nvPr/>
        </p:nvSpPr>
        <p:spPr>
          <a:xfrm>
            <a:off x="1406723" y="4121587"/>
            <a:ext cx="12432030" cy="246102"/>
          </a:xfrm>
          <a:prstGeom prst="rect">
            <a:avLst/>
          </a:prstGeom>
          <a:noFill/>
          <a:ln/>
        </p:spPr>
        <p:txBody>
          <a:bodyPr wrap="none" lIns="0" tIns="0" rIns="0" bIns="0" rtlCol="0" anchor="t"/>
          <a:lstStyle/>
          <a:p>
            <a:pPr marL="0" indent="0" algn="l">
              <a:lnSpc>
                <a:spcPts val="1900"/>
              </a:lnSpc>
              <a:buNone/>
            </a:pPr>
            <a:r>
              <a:rPr lang="en-US" sz="1200" dirty="0">
                <a:solidFill>
                  <a:srgbClr val="2C2821"/>
                </a:solidFill>
                <a:latin typeface="Lora" pitchFamily="34" charset="0"/>
                <a:ea typeface="Lora" pitchFamily="34" charset="-122"/>
                <a:cs typeface="Lora" pitchFamily="34" charset="-120"/>
              </a:rPr>
              <a:t>Advanced algorithm processes self-reported symptoms and calculates risk levels (low/mild/high) before appointments, enabling appropriate triage.</a:t>
            </a:r>
            <a:endParaRPr lang="en-US" sz="1200" dirty="0"/>
          </a:p>
        </p:txBody>
      </p:sp>
      <p:sp>
        <p:nvSpPr>
          <p:cNvPr id="19" name="Shape 17"/>
          <p:cNvSpPr/>
          <p:nvPr/>
        </p:nvSpPr>
        <p:spPr>
          <a:xfrm>
            <a:off x="615077" y="4697968"/>
            <a:ext cx="13400246" cy="931545"/>
          </a:xfrm>
          <a:prstGeom prst="roundRect">
            <a:avLst>
              <a:gd name="adj" fmla="val 2476"/>
            </a:avLst>
          </a:prstGeom>
          <a:solidFill>
            <a:srgbClr val="FCFBF8"/>
          </a:solidFill>
          <a:ln w="22860">
            <a:solidFill>
              <a:srgbClr val="D6D3CC"/>
            </a:solidFill>
            <a:prstDash val="solid"/>
          </a:ln>
        </p:spPr>
        <p:txBody>
          <a:bodyPr/>
          <a:lstStyle/>
          <a:p>
            <a:endParaRPr lang="en-GB"/>
          </a:p>
        </p:txBody>
      </p:sp>
      <p:sp>
        <p:nvSpPr>
          <p:cNvPr id="20" name="Shape 18"/>
          <p:cNvSpPr/>
          <p:nvPr/>
        </p:nvSpPr>
        <p:spPr>
          <a:xfrm>
            <a:off x="637937" y="4720828"/>
            <a:ext cx="615077" cy="885825"/>
          </a:xfrm>
          <a:prstGeom prst="rect">
            <a:avLst/>
          </a:prstGeom>
          <a:solidFill>
            <a:srgbClr val="F0EDE6"/>
          </a:solidFill>
          <a:ln/>
        </p:spPr>
        <p:txBody>
          <a:bodyPr/>
          <a:lstStyle/>
          <a:p>
            <a:endParaRPr lang="en-GB"/>
          </a:p>
        </p:txBody>
      </p:sp>
      <p:sp>
        <p:nvSpPr>
          <p:cNvPr id="21" name="Text 19"/>
          <p:cNvSpPr/>
          <p:nvPr/>
        </p:nvSpPr>
        <p:spPr>
          <a:xfrm>
            <a:off x="830104" y="5019556"/>
            <a:ext cx="230624" cy="288250"/>
          </a:xfrm>
          <a:prstGeom prst="rect">
            <a:avLst/>
          </a:prstGeom>
          <a:noFill/>
          <a:ln/>
        </p:spPr>
        <p:txBody>
          <a:bodyPr wrap="none" lIns="0" tIns="0" rIns="0" bIns="0" rtlCol="0" anchor="t"/>
          <a:lstStyle/>
          <a:p>
            <a:pPr marL="0" indent="0" algn="l">
              <a:lnSpc>
                <a:spcPts val="1800"/>
              </a:lnSpc>
              <a:buNone/>
            </a:pPr>
            <a:r>
              <a:rPr lang="en-US" sz="1800" dirty="0">
                <a:solidFill>
                  <a:srgbClr val="2C2821"/>
                </a:solidFill>
                <a:latin typeface="Alice" pitchFamily="34" charset="0"/>
                <a:ea typeface="Alice" pitchFamily="34" charset="-122"/>
                <a:cs typeface="Alice" pitchFamily="34" charset="-120"/>
              </a:rPr>
              <a:t>4</a:t>
            </a:r>
            <a:endParaRPr lang="en-US" sz="1800" dirty="0"/>
          </a:p>
        </p:txBody>
      </p:sp>
      <p:sp>
        <p:nvSpPr>
          <p:cNvPr id="22" name="Text 20"/>
          <p:cNvSpPr/>
          <p:nvPr/>
        </p:nvSpPr>
        <p:spPr>
          <a:xfrm>
            <a:off x="1406723" y="4874538"/>
            <a:ext cx="2483644" cy="240149"/>
          </a:xfrm>
          <a:prstGeom prst="rect">
            <a:avLst/>
          </a:prstGeom>
          <a:noFill/>
          <a:ln/>
        </p:spPr>
        <p:txBody>
          <a:bodyPr wrap="none" lIns="0" tIns="0" rIns="0" bIns="0" rtlCol="0" anchor="t"/>
          <a:lstStyle/>
          <a:p>
            <a:pPr marL="0" indent="0" algn="l">
              <a:lnSpc>
                <a:spcPts val="1850"/>
              </a:lnSpc>
              <a:buNone/>
            </a:pPr>
            <a:r>
              <a:rPr lang="en-US" sz="1500" dirty="0">
                <a:solidFill>
                  <a:srgbClr val="2C2821"/>
                </a:solidFill>
                <a:latin typeface="Alice" pitchFamily="34" charset="0"/>
                <a:ea typeface="Alice" pitchFamily="34" charset="-122"/>
                <a:cs typeface="Alice" pitchFamily="34" charset="-120"/>
              </a:rPr>
              <a:t>Seamless Service Integration</a:t>
            </a:r>
            <a:endParaRPr lang="en-US" sz="1500" dirty="0"/>
          </a:p>
        </p:txBody>
      </p:sp>
      <p:sp>
        <p:nvSpPr>
          <p:cNvPr id="23" name="Text 21"/>
          <p:cNvSpPr/>
          <p:nvPr/>
        </p:nvSpPr>
        <p:spPr>
          <a:xfrm>
            <a:off x="1406723" y="5206841"/>
            <a:ext cx="12432030" cy="246102"/>
          </a:xfrm>
          <a:prstGeom prst="rect">
            <a:avLst/>
          </a:prstGeom>
          <a:noFill/>
          <a:ln/>
        </p:spPr>
        <p:txBody>
          <a:bodyPr wrap="none" lIns="0" tIns="0" rIns="0" bIns="0" rtlCol="0" anchor="t"/>
          <a:lstStyle/>
          <a:p>
            <a:pPr marL="0" indent="0" algn="l">
              <a:lnSpc>
                <a:spcPts val="1900"/>
              </a:lnSpc>
              <a:buNone/>
            </a:pPr>
            <a:r>
              <a:rPr lang="en-US" sz="1200" dirty="0">
                <a:solidFill>
                  <a:srgbClr val="2C2821"/>
                </a:solidFill>
                <a:latin typeface="Lora" pitchFamily="34" charset="0"/>
                <a:ea typeface="Lora" pitchFamily="34" charset="-122"/>
                <a:cs typeface="Lora" pitchFamily="34" charset="-120"/>
              </a:rPr>
              <a:t>Complete care pathway: Appointment → Symptom Assessment → Video Consultation → E-Prescription → Automated Reminders → Continuous Oral Monitoring.</a:t>
            </a:r>
            <a:endParaRPr lang="en-US" sz="1200" dirty="0"/>
          </a:p>
        </p:txBody>
      </p:sp>
      <p:sp>
        <p:nvSpPr>
          <p:cNvPr id="24" name="Shape 22"/>
          <p:cNvSpPr/>
          <p:nvPr/>
        </p:nvSpPr>
        <p:spPr>
          <a:xfrm>
            <a:off x="615077" y="5783223"/>
            <a:ext cx="13400246" cy="931545"/>
          </a:xfrm>
          <a:prstGeom prst="roundRect">
            <a:avLst>
              <a:gd name="adj" fmla="val 2476"/>
            </a:avLst>
          </a:prstGeom>
          <a:solidFill>
            <a:srgbClr val="FCFBF8"/>
          </a:solidFill>
          <a:ln w="22860">
            <a:solidFill>
              <a:srgbClr val="D6D3CC"/>
            </a:solidFill>
            <a:prstDash val="solid"/>
          </a:ln>
        </p:spPr>
        <p:txBody>
          <a:bodyPr/>
          <a:lstStyle/>
          <a:p>
            <a:endParaRPr lang="en-GB"/>
          </a:p>
        </p:txBody>
      </p:sp>
      <p:sp>
        <p:nvSpPr>
          <p:cNvPr id="25" name="Shape 23"/>
          <p:cNvSpPr/>
          <p:nvPr/>
        </p:nvSpPr>
        <p:spPr>
          <a:xfrm>
            <a:off x="637937" y="5806083"/>
            <a:ext cx="615077" cy="885825"/>
          </a:xfrm>
          <a:prstGeom prst="rect">
            <a:avLst/>
          </a:prstGeom>
          <a:solidFill>
            <a:srgbClr val="F0EDE6"/>
          </a:solidFill>
          <a:ln/>
        </p:spPr>
        <p:txBody>
          <a:bodyPr/>
          <a:lstStyle/>
          <a:p>
            <a:endParaRPr lang="en-GB"/>
          </a:p>
        </p:txBody>
      </p:sp>
      <p:sp>
        <p:nvSpPr>
          <p:cNvPr id="26" name="Text 24"/>
          <p:cNvSpPr/>
          <p:nvPr/>
        </p:nvSpPr>
        <p:spPr>
          <a:xfrm>
            <a:off x="830104" y="6104811"/>
            <a:ext cx="230624" cy="288250"/>
          </a:xfrm>
          <a:prstGeom prst="rect">
            <a:avLst/>
          </a:prstGeom>
          <a:noFill/>
          <a:ln/>
        </p:spPr>
        <p:txBody>
          <a:bodyPr wrap="none" lIns="0" tIns="0" rIns="0" bIns="0" rtlCol="0" anchor="t"/>
          <a:lstStyle/>
          <a:p>
            <a:pPr marL="0" indent="0" algn="l">
              <a:lnSpc>
                <a:spcPts val="1800"/>
              </a:lnSpc>
              <a:buNone/>
            </a:pPr>
            <a:r>
              <a:rPr lang="en-US" sz="1800" dirty="0">
                <a:solidFill>
                  <a:srgbClr val="2C2821"/>
                </a:solidFill>
                <a:latin typeface="Alice" pitchFamily="34" charset="0"/>
                <a:ea typeface="Alice" pitchFamily="34" charset="-122"/>
                <a:cs typeface="Alice" pitchFamily="34" charset="-120"/>
              </a:rPr>
              <a:t>5</a:t>
            </a:r>
            <a:endParaRPr lang="en-US" sz="1800" dirty="0"/>
          </a:p>
        </p:txBody>
      </p:sp>
      <p:sp>
        <p:nvSpPr>
          <p:cNvPr id="27" name="Text 25"/>
          <p:cNvSpPr/>
          <p:nvPr/>
        </p:nvSpPr>
        <p:spPr>
          <a:xfrm>
            <a:off x="1406723" y="5959793"/>
            <a:ext cx="2334339" cy="240149"/>
          </a:xfrm>
          <a:prstGeom prst="rect">
            <a:avLst/>
          </a:prstGeom>
          <a:noFill/>
          <a:ln/>
        </p:spPr>
        <p:txBody>
          <a:bodyPr wrap="none" lIns="0" tIns="0" rIns="0" bIns="0" rtlCol="0" anchor="t"/>
          <a:lstStyle/>
          <a:p>
            <a:pPr marL="0" indent="0" algn="l">
              <a:lnSpc>
                <a:spcPts val="1850"/>
              </a:lnSpc>
              <a:buNone/>
            </a:pPr>
            <a:r>
              <a:rPr lang="en-US" sz="1500" dirty="0">
                <a:solidFill>
                  <a:srgbClr val="2C2821"/>
                </a:solidFill>
                <a:latin typeface="Alice" pitchFamily="34" charset="0"/>
                <a:ea typeface="Alice" pitchFamily="34" charset="-122"/>
                <a:cs typeface="Alice" pitchFamily="34" charset="-120"/>
              </a:rPr>
              <a:t>Offline-Capable Navigation</a:t>
            </a:r>
            <a:endParaRPr lang="en-US" sz="1500" dirty="0"/>
          </a:p>
        </p:txBody>
      </p:sp>
      <p:sp>
        <p:nvSpPr>
          <p:cNvPr id="28" name="Text 26"/>
          <p:cNvSpPr/>
          <p:nvPr/>
        </p:nvSpPr>
        <p:spPr>
          <a:xfrm>
            <a:off x="1406723" y="6292096"/>
            <a:ext cx="12432030" cy="246102"/>
          </a:xfrm>
          <a:prstGeom prst="rect">
            <a:avLst/>
          </a:prstGeom>
          <a:noFill/>
          <a:ln/>
        </p:spPr>
        <p:txBody>
          <a:bodyPr wrap="none" lIns="0" tIns="0" rIns="0" bIns="0" rtlCol="0" anchor="t"/>
          <a:lstStyle/>
          <a:p>
            <a:pPr marL="0" indent="0" algn="l">
              <a:lnSpc>
                <a:spcPts val="1900"/>
              </a:lnSpc>
              <a:buNone/>
            </a:pPr>
            <a:r>
              <a:rPr lang="en-US" sz="1200" dirty="0">
                <a:solidFill>
                  <a:srgbClr val="2C2821"/>
                </a:solidFill>
                <a:latin typeface="Lora" pitchFamily="34" charset="0"/>
                <a:ea typeface="Lora" pitchFamily="34" charset="-122"/>
                <a:cs typeface="Lora" pitchFamily="34" charset="-120"/>
              </a:rPr>
              <a:t>Helps users locate nearby clinics even with limited connectivity, plus dedicated emergency support features for urgent dental needs.</a:t>
            </a:r>
            <a:endParaRPr lang="en-US" sz="1200" dirty="0"/>
          </a:p>
        </p:txBody>
      </p:sp>
      <p:sp>
        <p:nvSpPr>
          <p:cNvPr id="29" name="Shape 27"/>
          <p:cNvSpPr/>
          <p:nvPr/>
        </p:nvSpPr>
        <p:spPr>
          <a:xfrm>
            <a:off x="615077" y="6868478"/>
            <a:ext cx="13400246" cy="931545"/>
          </a:xfrm>
          <a:prstGeom prst="roundRect">
            <a:avLst>
              <a:gd name="adj" fmla="val 2476"/>
            </a:avLst>
          </a:prstGeom>
          <a:solidFill>
            <a:srgbClr val="FCFBF8"/>
          </a:solidFill>
          <a:ln w="22860">
            <a:solidFill>
              <a:srgbClr val="D6D3CC"/>
            </a:solidFill>
            <a:prstDash val="solid"/>
          </a:ln>
        </p:spPr>
        <p:txBody>
          <a:bodyPr/>
          <a:lstStyle/>
          <a:p>
            <a:endParaRPr lang="en-GB"/>
          </a:p>
        </p:txBody>
      </p:sp>
      <p:sp>
        <p:nvSpPr>
          <p:cNvPr id="30" name="Shape 28"/>
          <p:cNvSpPr/>
          <p:nvPr/>
        </p:nvSpPr>
        <p:spPr>
          <a:xfrm>
            <a:off x="637937" y="6891337"/>
            <a:ext cx="615077" cy="885825"/>
          </a:xfrm>
          <a:prstGeom prst="rect">
            <a:avLst/>
          </a:prstGeom>
          <a:solidFill>
            <a:srgbClr val="F0EDE6"/>
          </a:solidFill>
          <a:ln/>
        </p:spPr>
        <p:txBody>
          <a:bodyPr/>
          <a:lstStyle/>
          <a:p>
            <a:endParaRPr lang="en-GB"/>
          </a:p>
        </p:txBody>
      </p:sp>
      <p:sp>
        <p:nvSpPr>
          <p:cNvPr id="31" name="Text 29"/>
          <p:cNvSpPr/>
          <p:nvPr/>
        </p:nvSpPr>
        <p:spPr>
          <a:xfrm>
            <a:off x="830104" y="7190065"/>
            <a:ext cx="230624" cy="288250"/>
          </a:xfrm>
          <a:prstGeom prst="rect">
            <a:avLst/>
          </a:prstGeom>
          <a:noFill/>
          <a:ln/>
        </p:spPr>
        <p:txBody>
          <a:bodyPr wrap="none" lIns="0" tIns="0" rIns="0" bIns="0" rtlCol="0" anchor="t"/>
          <a:lstStyle/>
          <a:p>
            <a:pPr marL="0" indent="0" algn="l">
              <a:lnSpc>
                <a:spcPts val="1800"/>
              </a:lnSpc>
              <a:buNone/>
            </a:pPr>
            <a:r>
              <a:rPr lang="en-US" sz="1800" dirty="0">
                <a:solidFill>
                  <a:srgbClr val="2C2821"/>
                </a:solidFill>
                <a:latin typeface="Alice" pitchFamily="34" charset="0"/>
                <a:ea typeface="Alice" pitchFamily="34" charset="-122"/>
                <a:cs typeface="Alice" pitchFamily="34" charset="-120"/>
              </a:rPr>
              <a:t>6</a:t>
            </a:r>
            <a:endParaRPr lang="en-US" sz="1800" dirty="0"/>
          </a:p>
        </p:txBody>
      </p:sp>
      <p:sp>
        <p:nvSpPr>
          <p:cNvPr id="32" name="Text 30"/>
          <p:cNvSpPr/>
          <p:nvPr/>
        </p:nvSpPr>
        <p:spPr>
          <a:xfrm>
            <a:off x="1406723" y="7045047"/>
            <a:ext cx="3546872" cy="240149"/>
          </a:xfrm>
          <a:prstGeom prst="rect">
            <a:avLst/>
          </a:prstGeom>
          <a:noFill/>
          <a:ln/>
        </p:spPr>
        <p:txBody>
          <a:bodyPr wrap="none" lIns="0" tIns="0" rIns="0" bIns="0" rtlCol="0" anchor="t"/>
          <a:lstStyle/>
          <a:p>
            <a:pPr marL="0" indent="0" algn="l">
              <a:lnSpc>
                <a:spcPts val="1850"/>
              </a:lnSpc>
              <a:buNone/>
            </a:pPr>
            <a:r>
              <a:rPr lang="en-US" sz="1500" dirty="0">
                <a:solidFill>
                  <a:srgbClr val="2C2821"/>
                </a:solidFill>
                <a:latin typeface="Alice" pitchFamily="34" charset="0"/>
                <a:ea typeface="Alice" pitchFamily="34" charset="-122"/>
                <a:cs typeface="Alice" pitchFamily="34" charset="-120"/>
              </a:rPr>
              <a:t>Cloud-Based Multi-Platform Architecture</a:t>
            </a:r>
            <a:endParaRPr lang="en-US" sz="1500" dirty="0"/>
          </a:p>
        </p:txBody>
      </p:sp>
      <p:sp>
        <p:nvSpPr>
          <p:cNvPr id="33" name="Text 31"/>
          <p:cNvSpPr/>
          <p:nvPr/>
        </p:nvSpPr>
        <p:spPr>
          <a:xfrm>
            <a:off x="1406723" y="7377351"/>
            <a:ext cx="12432030" cy="246102"/>
          </a:xfrm>
          <a:prstGeom prst="rect">
            <a:avLst/>
          </a:prstGeom>
          <a:noFill/>
          <a:ln/>
        </p:spPr>
        <p:txBody>
          <a:bodyPr wrap="none" lIns="0" tIns="0" rIns="0" bIns="0" rtlCol="0" anchor="t"/>
          <a:lstStyle/>
          <a:p>
            <a:pPr marL="0" indent="0" algn="l">
              <a:lnSpc>
                <a:spcPts val="1900"/>
              </a:lnSpc>
              <a:buNone/>
            </a:pPr>
            <a:r>
              <a:rPr lang="en-US" sz="1200" dirty="0">
                <a:solidFill>
                  <a:srgbClr val="2C2821"/>
                </a:solidFill>
                <a:latin typeface="Lora" pitchFamily="34" charset="0"/>
                <a:ea typeface="Lora" pitchFamily="34" charset="-122"/>
                <a:cs typeface="Lora" pitchFamily="34" charset="-120"/>
              </a:rPr>
              <a:t>Central Microsoft Azure backend powers both web and Android platforms, supporting real-time and store-and-forward consultation modes.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6487" y="320635"/>
            <a:ext cx="4482822" cy="364450"/>
          </a:xfrm>
          <a:prstGeom prst="rect">
            <a:avLst/>
          </a:prstGeom>
          <a:noFill/>
          <a:ln/>
        </p:spPr>
        <p:txBody>
          <a:bodyPr wrap="none" lIns="0" tIns="0" rIns="0" bIns="0" rtlCol="0" anchor="t"/>
          <a:lstStyle/>
          <a:p>
            <a:pPr marL="0" indent="0" algn="l">
              <a:lnSpc>
                <a:spcPts val="2850"/>
              </a:lnSpc>
              <a:buNone/>
            </a:pPr>
            <a:r>
              <a:rPr lang="en-US" sz="1600" dirty="0">
                <a:solidFill>
                  <a:srgbClr val="233E32"/>
                </a:solidFill>
                <a:latin typeface="Alice" pitchFamily="34" charset="0"/>
                <a:ea typeface="Alice" pitchFamily="34" charset="-122"/>
                <a:cs typeface="Alice" pitchFamily="34" charset="-120"/>
              </a:rPr>
              <a:t>System Architecture &amp; Key Actors</a:t>
            </a:r>
            <a:endParaRPr lang="en-US" sz="1600" dirty="0"/>
          </a:p>
        </p:txBody>
      </p:sp>
      <p:sp>
        <p:nvSpPr>
          <p:cNvPr id="3" name="Text 1"/>
          <p:cNvSpPr/>
          <p:nvPr/>
        </p:nvSpPr>
        <p:spPr>
          <a:xfrm>
            <a:off x="466487" y="976551"/>
            <a:ext cx="1806059" cy="218599"/>
          </a:xfrm>
          <a:prstGeom prst="rect">
            <a:avLst/>
          </a:prstGeom>
          <a:noFill/>
          <a:ln/>
        </p:spPr>
        <p:txBody>
          <a:bodyPr wrap="none" lIns="0" tIns="0" rIns="0" bIns="0" rtlCol="0" anchor="t"/>
          <a:lstStyle/>
          <a:p>
            <a:pPr marL="0" indent="0" algn="l">
              <a:lnSpc>
                <a:spcPts val="1700"/>
              </a:lnSpc>
              <a:buNone/>
            </a:pPr>
            <a:r>
              <a:rPr lang="en-US" sz="1600" dirty="0">
                <a:solidFill>
                  <a:srgbClr val="233E32"/>
                </a:solidFill>
                <a:latin typeface="Alice" pitchFamily="34" charset="0"/>
                <a:ea typeface="Alice" pitchFamily="34" charset="-122"/>
                <a:cs typeface="Alice" pitchFamily="34" charset="-120"/>
              </a:rPr>
              <a:t>Primary System Actors</a:t>
            </a:r>
            <a:endParaRPr lang="en-US" sz="16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87" y="1340763"/>
            <a:ext cx="116562" cy="116562"/>
          </a:xfrm>
          <a:prstGeom prst="rect">
            <a:avLst/>
          </a:prstGeom>
        </p:spPr>
      </p:pic>
      <p:sp>
        <p:nvSpPr>
          <p:cNvPr id="5" name="Shape 2"/>
          <p:cNvSpPr/>
          <p:nvPr/>
        </p:nvSpPr>
        <p:spPr>
          <a:xfrm>
            <a:off x="466487" y="1508998"/>
            <a:ext cx="7405449" cy="15240"/>
          </a:xfrm>
          <a:prstGeom prst="rect">
            <a:avLst/>
          </a:prstGeom>
          <a:solidFill>
            <a:srgbClr val="1B5F39"/>
          </a:solidFill>
          <a:ln/>
        </p:spPr>
        <p:txBody>
          <a:bodyPr/>
          <a:lstStyle/>
          <a:p>
            <a:endParaRPr lang="en-GB" sz="1600"/>
          </a:p>
        </p:txBody>
      </p:sp>
      <p:sp>
        <p:nvSpPr>
          <p:cNvPr id="6" name="Text 3"/>
          <p:cNvSpPr/>
          <p:nvPr/>
        </p:nvSpPr>
        <p:spPr>
          <a:xfrm>
            <a:off x="466487" y="1597700"/>
            <a:ext cx="1457801" cy="182166"/>
          </a:xfrm>
          <a:prstGeom prst="rect">
            <a:avLst/>
          </a:prstGeom>
          <a:noFill/>
          <a:ln/>
        </p:spPr>
        <p:txBody>
          <a:bodyPr wrap="none" lIns="0" tIns="0" rIns="0" bIns="0" rtlCol="0" anchor="t"/>
          <a:lstStyle/>
          <a:p>
            <a:pPr marL="0" indent="0" algn="l">
              <a:lnSpc>
                <a:spcPts val="1400"/>
              </a:lnSpc>
              <a:buNone/>
            </a:pPr>
            <a:r>
              <a:rPr lang="en-US" sz="1600" dirty="0">
                <a:solidFill>
                  <a:srgbClr val="2C2821"/>
                </a:solidFill>
                <a:latin typeface="Alice" pitchFamily="34" charset="0"/>
                <a:ea typeface="Alice" pitchFamily="34" charset="-122"/>
                <a:cs typeface="Alice" pitchFamily="34" charset="-120"/>
              </a:rPr>
              <a:t>Patient / End User</a:t>
            </a:r>
            <a:endParaRPr lang="en-US" sz="1600" dirty="0"/>
          </a:p>
        </p:txBody>
      </p:sp>
      <p:sp>
        <p:nvSpPr>
          <p:cNvPr id="7" name="Text 4"/>
          <p:cNvSpPr/>
          <p:nvPr/>
        </p:nvSpPr>
        <p:spPr>
          <a:xfrm>
            <a:off x="466487" y="1896428"/>
            <a:ext cx="7405449" cy="186690"/>
          </a:xfrm>
          <a:prstGeom prst="rect">
            <a:avLst/>
          </a:prstGeom>
          <a:noFill/>
          <a:ln/>
        </p:spPr>
        <p:txBody>
          <a:bodyPr wrap="none" lIns="0" tIns="0" rIns="0" bIns="0" rtlCol="0" anchor="t"/>
          <a:lstStyle/>
          <a:p>
            <a:pPr marL="0" indent="0" algn="l">
              <a:lnSpc>
                <a:spcPts val="1450"/>
              </a:lnSpc>
              <a:buNone/>
            </a:pPr>
            <a:r>
              <a:rPr lang="en-US" sz="1600" dirty="0">
                <a:solidFill>
                  <a:srgbClr val="2C2821"/>
                </a:solidFill>
                <a:latin typeface="Lora" pitchFamily="34" charset="0"/>
                <a:ea typeface="Lora" pitchFamily="34" charset="-122"/>
                <a:cs typeface="Lora" pitchFamily="34" charset="-120"/>
              </a:rPr>
              <a:t>Individuals seeking dental consultations, prescriptions, and oral health monitoring</a:t>
            </a:r>
            <a:endParaRPr lang="en-US" sz="160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487" y="2301597"/>
            <a:ext cx="116562" cy="116562"/>
          </a:xfrm>
          <a:prstGeom prst="rect">
            <a:avLst/>
          </a:prstGeom>
        </p:spPr>
      </p:pic>
      <p:sp>
        <p:nvSpPr>
          <p:cNvPr id="9" name="Shape 5"/>
          <p:cNvSpPr/>
          <p:nvPr/>
        </p:nvSpPr>
        <p:spPr>
          <a:xfrm>
            <a:off x="466487" y="2469832"/>
            <a:ext cx="7405449" cy="15240"/>
          </a:xfrm>
          <a:prstGeom prst="rect">
            <a:avLst/>
          </a:prstGeom>
          <a:solidFill>
            <a:srgbClr val="1B5F39"/>
          </a:solidFill>
          <a:ln/>
        </p:spPr>
        <p:txBody>
          <a:bodyPr/>
          <a:lstStyle/>
          <a:p>
            <a:endParaRPr lang="en-GB" sz="1600"/>
          </a:p>
        </p:txBody>
      </p:sp>
      <p:sp>
        <p:nvSpPr>
          <p:cNvPr id="10" name="Text 6"/>
          <p:cNvSpPr/>
          <p:nvPr/>
        </p:nvSpPr>
        <p:spPr>
          <a:xfrm>
            <a:off x="466487" y="2558534"/>
            <a:ext cx="1457801" cy="182166"/>
          </a:xfrm>
          <a:prstGeom prst="rect">
            <a:avLst/>
          </a:prstGeom>
          <a:noFill/>
          <a:ln/>
        </p:spPr>
        <p:txBody>
          <a:bodyPr wrap="none" lIns="0" tIns="0" rIns="0" bIns="0" rtlCol="0" anchor="t"/>
          <a:lstStyle/>
          <a:p>
            <a:pPr marL="0" indent="0" algn="l">
              <a:lnSpc>
                <a:spcPts val="1400"/>
              </a:lnSpc>
              <a:buNone/>
            </a:pPr>
            <a:r>
              <a:rPr lang="en-US" sz="1600" dirty="0">
                <a:solidFill>
                  <a:srgbClr val="2C2821"/>
                </a:solidFill>
                <a:latin typeface="Alice" pitchFamily="34" charset="0"/>
                <a:ea typeface="Alice" pitchFamily="34" charset="-122"/>
                <a:cs typeface="Alice" pitchFamily="34" charset="-120"/>
              </a:rPr>
              <a:t>Dental Professional</a:t>
            </a:r>
            <a:endParaRPr lang="en-US" sz="1600" dirty="0"/>
          </a:p>
        </p:txBody>
      </p:sp>
      <p:sp>
        <p:nvSpPr>
          <p:cNvPr id="11" name="Text 7"/>
          <p:cNvSpPr/>
          <p:nvPr/>
        </p:nvSpPr>
        <p:spPr>
          <a:xfrm>
            <a:off x="466487" y="2857262"/>
            <a:ext cx="7405449" cy="186690"/>
          </a:xfrm>
          <a:prstGeom prst="rect">
            <a:avLst/>
          </a:prstGeom>
          <a:noFill/>
          <a:ln/>
        </p:spPr>
        <p:txBody>
          <a:bodyPr wrap="none" lIns="0" tIns="0" rIns="0" bIns="0" rtlCol="0" anchor="t"/>
          <a:lstStyle/>
          <a:p>
            <a:pPr marL="0" indent="0" algn="l">
              <a:lnSpc>
                <a:spcPts val="1450"/>
              </a:lnSpc>
              <a:buNone/>
            </a:pPr>
            <a:r>
              <a:rPr lang="en-US" sz="1600" dirty="0">
                <a:solidFill>
                  <a:srgbClr val="2C2821"/>
                </a:solidFill>
                <a:latin typeface="Lora" pitchFamily="34" charset="0"/>
                <a:ea typeface="Lora" pitchFamily="34" charset="-122"/>
                <a:cs typeface="Lora" pitchFamily="34" charset="-120"/>
              </a:rPr>
              <a:t>Licensed dentists and specialists providing remote consultations and prescriptions</a:t>
            </a:r>
            <a:endParaRPr lang="en-US" sz="1600" dirty="0"/>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487" y="3262432"/>
            <a:ext cx="116562" cy="116562"/>
          </a:xfrm>
          <a:prstGeom prst="rect">
            <a:avLst/>
          </a:prstGeom>
        </p:spPr>
      </p:pic>
      <p:sp>
        <p:nvSpPr>
          <p:cNvPr id="13" name="Shape 8"/>
          <p:cNvSpPr/>
          <p:nvPr/>
        </p:nvSpPr>
        <p:spPr>
          <a:xfrm>
            <a:off x="466487" y="3430667"/>
            <a:ext cx="7405449" cy="15240"/>
          </a:xfrm>
          <a:prstGeom prst="rect">
            <a:avLst/>
          </a:prstGeom>
          <a:solidFill>
            <a:srgbClr val="1B5F39"/>
          </a:solidFill>
          <a:ln/>
        </p:spPr>
        <p:txBody>
          <a:bodyPr/>
          <a:lstStyle/>
          <a:p>
            <a:endParaRPr lang="en-GB" sz="1600"/>
          </a:p>
        </p:txBody>
      </p:sp>
      <p:sp>
        <p:nvSpPr>
          <p:cNvPr id="14" name="Text 9"/>
          <p:cNvSpPr/>
          <p:nvPr/>
        </p:nvSpPr>
        <p:spPr>
          <a:xfrm>
            <a:off x="466487" y="3519368"/>
            <a:ext cx="1457801" cy="182166"/>
          </a:xfrm>
          <a:prstGeom prst="rect">
            <a:avLst/>
          </a:prstGeom>
          <a:noFill/>
          <a:ln/>
        </p:spPr>
        <p:txBody>
          <a:bodyPr wrap="none" lIns="0" tIns="0" rIns="0" bIns="0" rtlCol="0" anchor="t"/>
          <a:lstStyle/>
          <a:p>
            <a:pPr marL="0" indent="0" algn="l">
              <a:lnSpc>
                <a:spcPts val="1400"/>
              </a:lnSpc>
              <a:buNone/>
            </a:pPr>
            <a:r>
              <a:rPr lang="en-US" sz="1600" dirty="0">
                <a:solidFill>
                  <a:srgbClr val="2C2821"/>
                </a:solidFill>
                <a:latin typeface="Alice" pitchFamily="34" charset="0"/>
                <a:ea typeface="Alice" pitchFamily="34" charset="-122"/>
                <a:cs typeface="Alice" pitchFamily="34" charset="-120"/>
              </a:rPr>
              <a:t>System Administrator</a:t>
            </a:r>
            <a:endParaRPr lang="en-US" sz="1600" dirty="0"/>
          </a:p>
        </p:txBody>
      </p:sp>
      <p:sp>
        <p:nvSpPr>
          <p:cNvPr id="15" name="Text 10"/>
          <p:cNvSpPr/>
          <p:nvPr/>
        </p:nvSpPr>
        <p:spPr>
          <a:xfrm>
            <a:off x="466487" y="3818096"/>
            <a:ext cx="7405449" cy="186690"/>
          </a:xfrm>
          <a:prstGeom prst="rect">
            <a:avLst/>
          </a:prstGeom>
          <a:noFill/>
          <a:ln/>
        </p:spPr>
        <p:txBody>
          <a:bodyPr wrap="none" lIns="0" tIns="0" rIns="0" bIns="0" rtlCol="0" anchor="t"/>
          <a:lstStyle/>
          <a:p>
            <a:pPr marL="0" indent="0" algn="l">
              <a:lnSpc>
                <a:spcPts val="1450"/>
              </a:lnSpc>
              <a:buNone/>
            </a:pPr>
            <a:r>
              <a:rPr lang="en-US" sz="1600" dirty="0">
                <a:solidFill>
                  <a:srgbClr val="2C2821"/>
                </a:solidFill>
                <a:latin typeface="Lora" pitchFamily="34" charset="0"/>
                <a:ea typeface="Lora" pitchFamily="34" charset="-122"/>
                <a:cs typeface="Lora" pitchFamily="34" charset="-120"/>
              </a:rPr>
              <a:t>Platform operators managing users, analytics, and system configurations</a:t>
            </a:r>
            <a:endParaRPr lang="en-US" sz="1600" dirty="0"/>
          </a:p>
        </p:txBody>
      </p:sp>
      <p:sp>
        <p:nvSpPr>
          <p:cNvPr id="16" name="Text 11"/>
          <p:cNvSpPr/>
          <p:nvPr/>
        </p:nvSpPr>
        <p:spPr>
          <a:xfrm>
            <a:off x="466487" y="4223266"/>
            <a:ext cx="2288619" cy="218599"/>
          </a:xfrm>
          <a:prstGeom prst="rect">
            <a:avLst/>
          </a:prstGeom>
          <a:noFill/>
          <a:ln/>
        </p:spPr>
        <p:txBody>
          <a:bodyPr wrap="none" lIns="0" tIns="0" rIns="0" bIns="0" rtlCol="0" anchor="t"/>
          <a:lstStyle/>
          <a:p>
            <a:pPr marL="0" indent="0" algn="l">
              <a:lnSpc>
                <a:spcPts val="1700"/>
              </a:lnSpc>
              <a:buNone/>
            </a:pPr>
            <a:r>
              <a:rPr lang="en-US" sz="1600" dirty="0">
                <a:solidFill>
                  <a:srgbClr val="233E32"/>
                </a:solidFill>
                <a:latin typeface="Alice" pitchFamily="34" charset="0"/>
                <a:ea typeface="Alice" pitchFamily="34" charset="-122"/>
                <a:cs typeface="Alice" pitchFamily="34" charset="-120"/>
              </a:rPr>
              <a:t>External System Integrations</a:t>
            </a:r>
            <a:endParaRPr lang="en-US" sz="1600" dirty="0"/>
          </a:p>
        </p:txBody>
      </p:sp>
      <p:sp>
        <p:nvSpPr>
          <p:cNvPr id="17" name="Text 12"/>
          <p:cNvSpPr/>
          <p:nvPr/>
        </p:nvSpPr>
        <p:spPr>
          <a:xfrm>
            <a:off x="466487" y="4558427"/>
            <a:ext cx="7405449" cy="186690"/>
          </a:xfrm>
          <a:prstGeom prst="rect">
            <a:avLst/>
          </a:prstGeom>
          <a:noFill/>
          <a:ln/>
        </p:spPr>
        <p:txBody>
          <a:bodyPr wrap="none" lIns="0" tIns="0" rIns="0" bIns="0" rtlCol="0" anchor="t"/>
          <a:lstStyle/>
          <a:p>
            <a:pPr marL="342900" indent="-342900" algn="l">
              <a:lnSpc>
                <a:spcPts val="1450"/>
              </a:lnSpc>
              <a:buSzPct val="100000"/>
              <a:buChar char="•"/>
            </a:pPr>
            <a:r>
              <a:rPr lang="en-US" sz="1600" dirty="0">
                <a:solidFill>
                  <a:srgbClr val="2C2821"/>
                </a:solidFill>
                <a:latin typeface="Lora" pitchFamily="34" charset="0"/>
                <a:ea typeface="Lora" pitchFamily="34" charset="-122"/>
                <a:cs typeface="Lora" pitchFamily="34" charset="-120"/>
              </a:rPr>
              <a:t>Payment gateway services (future scope)</a:t>
            </a:r>
            <a:endParaRPr lang="en-US" sz="1600" dirty="0"/>
          </a:p>
        </p:txBody>
      </p:sp>
      <p:sp>
        <p:nvSpPr>
          <p:cNvPr id="18" name="Text 13"/>
          <p:cNvSpPr/>
          <p:nvPr/>
        </p:nvSpPr>
        <p:spPr>
          <a:xfrm>
            <a:off x="466487" y="4785836"/>
            <a:ext cx="7405449" cy="186690"/>
          </a:xfrm>
          <a:prstGeom prst="rect">
            <a:avLst/>
          </a:prstGeom>
          <a:noFill/>
          <a:ln/>
        </p:spPr>
        <p:txBody>
          <a:bodyPr wrap="none" lIns="0" tIns="0" rIns="0" bIns="0" rtlCol="0" anchor="t"/>
          <a:lstStyle/>
          <a:p>
            <a:pPr marL="342900" indent="-342900" algn="l">
              <a:lnSpc>
                <a:spcPts val="1450"/>
              </a:lnSpc>
              <a:buSzPct val="100000"/>
              <a:buChar char="•"/>
            </a:pPr>
            <a:r>
              <a:rPr lang="en-US" sz="1600" dirty="0">
                <a:solidFill>
                  <a:srgbClr val="2C2821"/>
                </a:solidFill>
                <a:latin typeface="Lora" pitchFamily="34" charset="0"/>
                <a:ea typeface="Lora" pitchFamily="34" charset="-122"/>
                <a:cs typeface="Lora" pitchFamily="34" charset="-120"/>
              </a:rPr>
              <a:t>SMS and push notification systems</a:t>
            </a:r>
            <a:endParaRPr lang="en-US" sz="1600" dirty="0"/>
          </a:p>
        </p:txBody>
      </p:sp>
      <p:sp>
        <p:nvSpPr>
          <p:cNvPr id="19" name="Text 14"/>
          <p:cNvSpPr/>
          <p:nvPr/>
        </p:nvSpPr>
        <p:spPr>
          <a:xfrm>
            <a:off x="466487" y="5013246"/>
            <a:ext cx="7405449" cy="186690"/>
          </a:xfrm>
          <a:prstGeom prst="rect">
            <a:avLst/>
          </a:prstGeom>
          <a:noFill/>
          <a:ln/>
        </p:spPr>
        <p:txBody>
          <a:bodyPr wrap="none" lIns="0" tIns="0" rIns="0" bIns="0" rtlCol="0" anchor="t"/>
          <a:lstStyle/>
          <a:p>
            <a:pPr marL="342900" indent="-342900" algn="l">
              <a:lnSpc>
                <a:spcPts val="1450"/>
              </a:lnSpc>
              <a:buSzPct val="100000"/>
              <a:buChar char="•"/>
            </a:pPr>
            <a:r>
              <a:rPr lang="en-US" sz="1600" dirty="0">
                <a:solidFill>
                  <a:srgbClr val="2C2821"/>
                </a:solidFill>
                <a:latin typeface="Lora" pitchFamily="34" charset="0"/>
                <a:ea typeface="Lora" pitchFamily="34" charset="-122"/>
                <a:cs typeface="Lora" pitchFamily="34" charset="-120"/>
              </a:rPr>
              <a:t>Map and location-based services</a:t>
            </a:r>
            <a:endParaRPr lang="en-US" sz="1600" dirty="0"/>
          </a:p>
        </p:txBody>
      </p:sp>
      <p:sp>
        <p:nvSpPr>
          <p:cNvPr id="20" name="Text 15"/>
          <p:cNvSpPr/>
          <p:nvPr/>
        </p:nvSpPr>
        <p:spPr>
          <a:xfrm>
            <a:off x="466487" y="5240655"/>
            <a:ext cx="7405449" cy="186690"/>
          </a:xfrm>
          <a:prstGeom prst="rect">
            <a:avLst/>
          </a:prstGeom>
          <a:noFill/>
          <a:ln/>
        </p:spPr>
        <p:txBody>
          <a:bodyPr wrap="none" lIns="0" tIns="0" rIns="0" bIns="0" rtlCol="0" anchor="t"/>
          <a:lstStyle/>
          <a:p>
            <a:pPr marL="342900" indent="-342900" algn="l">
              <a:lnSpc>
                <a:spcPts val="1450"/>
              </a:lnSpc>
              <a:buSzPct val="100000"/>
              <a:buChar char="•"/>
            </a:pPr>
            <a:r>
              <a:rPr lang="en-US" sz="1600" dirty="0">
                <a:solidFill>
                  <a:srgbClr val="2C2821"/>
                </a:solidFill>
                <a:latin typeface="Lora" pitchFamily="34" charset="0"/>
                <a:ea typeface="Lora" pitchFamily="34" charset="-122"/>
                <a:cs typeface="Lora" pitchFamily="34" charset="-120"/>
              </a:rPr>
              <a:t>Cloud storage infrastructure (Microsoft Azure)</a:t>
            </a:r>
            <a:endParaRPr lang="en-US" sz="1600" dirty="0"/>
          </a:p>
        </p:txBody>
      </p:sp>
      <p:pic>
        <p:nvPicPr>
          <p:cNvPr id="21" name="Image 3" descr="preencoded.png"/>
          <p:cNvPicPr>
            <a:picLocks noChangeAspect="1"/>
          </p:cNvPicPr>
          <p:nvPr/>
        </p:nvPicPr>
        <p:blipFill>
          <a:blip r:embed="rId9"/>
          <a:stretch>
            <a:fillRect/>
          </a:stretch>
        </p:blipFill>
        <p:spPr>
          <a:xfrm>
            <a:off x="11430476" y="-14050"/>
            <a:ext cx="3199924" cy="4799886"/>
          </a:xfrm>
          <a:prstGeom prst="rect">
            <a:avLst/>
          </a:prstGeom>
        </p:spPr>
      </p:pic>
      <p:pic>
        <p:nvPicPr>
          <p:cNvPr id="22" name="Image 4" descr="preencoded.png"/>
          <p:cNvPicPr>
            <a:picLocks noChangeAspect="1"/>
          </p:cNvPicPr>
          <p:nvPr/>
        </p:nvPicPr>
        <p:blipFill>
          <a:blip r:embed="rId10"/>
          <a:stretch>
            <a:fillRect/>
          </a:stretch>
        </p:blipFill>
        <p:spPr>
          <a:xfrm>
            <a:off x="8424446" y="5334000"/>
            <a:ext cx="3301960" cy="18572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53465"/>
            <a:ext cx="6143149"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High-Level System Modules</a:t>
            </a:r>
            <a:endParaRPr lang="en-US" sz="3900" dirty="0"/>
          </a:p>
        </p:txBody>
      </p:sp>
      <p:sp>
        <p:nvSpPr>
          <p:cNvPr id="3" name="Text 1"/>
          <p:cNvSpPr/>
          <p:nvPr/>
        </p:nvSpPr>
        <p:spPr>
          <a:xfrm>
            <a:off x="793790" y="207037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E-Dentist comprises ten integrated modules working seamlessly to deliver comprehensive tele-dentistry services:</a:t>
            </a:r>
            <a:endParaRPr lang="en-US" sz="1550" dirty="0"/>
          </a:p>
        </p:txBody>
      </p:sp>
      <p:sp>
        <p:nvSpPr>
          <p:cNvPr id="4" name="Text 2"/>
          <p:cNvSpPr/>
          <p:nvPr/>
        </p:nvSpPr>
        <p:spPr>
          <a:xfrm>
            <a:off x="9795986" y="2762488"/>
            <a:ext cx="3089196"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User &amp; Access Management</a:t>
            </a:r>
            <a:endParaRPr lang="en-US" sz="1950" dirty="0"/>
          </a:p>
        </p:txBody>
      </p:sp>
      <p:pic>
        <p:nvPicPr>
          <p:cNvPr id="5" name="Image 0" descr="preencoded.png"/>
          <p:cNvPicPr>
            <a:picLocks noChangeAspect="1"/>
          </p:cNvPicPr>
          <p:nvPr/>
        </p:nvPicPr>
        <p:blipFill>
          <a:blip r:embed="rId3"/>
          <a:stretch>
            <a:fillRect/>
          </a:stretch>
        </p:blipFill>
        <p:spPr>
          <a:xfrm>
            <a:off x="5032653" y="2611160"/>
            <a:ext cx="4564975" cy="4564975"/>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0303" y="3225463"/>
            <a:ext cx="296942" cy="296942"/>
          </a:xfrm>
          <a:prstGeom prst="rect">
            <a:avLst/>
          </a:prstGeom>
        </p:spPr>
      </p:pic>
      <p:sp>
        <p:nvSpPr>
          <p:cNvPr id="7" name="Text 3"/>
          <p:cNvSpPr/>
          <p:nvPr/>
        </p:nvSpPr>
        <p:spPr>
          <a:xfrm>
            <a:off x="9795986" y="3672959"/>
            <a:ext cx="4040624" cy="620316"/>
          </a:xfrm>
          <a:prstGeom prst="rect">
            <a:avLst/>
          </a:prstGeom>
          <a:noFill/>
          <a:ln/>
        </p:spPr>
        <p:txBody>
          <a:bodyPr wrap="squar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Symptom Checker &amp; Risk Assessment</a:t>
            </a:r>
            <a:endParaRPr lang="en-US" sz="1950" dirty="0"/>
          </a:p>
        </p:txBody>
      </p:sp>
      <p:pic>
        <p:nvPicPr>
          <p:cNvPr id="8" name="Image 2" descr="preencoded.png"/>
          <p:cNvPicPr>
            <a:picLocks noChangeAspect="1"/>
          </p:cNvPicPr>
          <p:nvPr/>
        </p:nvPicPr>
        <p:blipFill>
          <a:blip r:embed="rId6"/>
          <a:stretch>
            <a:fillRect/>
          </a:stretch>
        </p:blipFill>
        <p:spPr>
          <a:xfrm>
            <a:off x="5032653" y="2611160"/>
            <a:ext cx="4564975" cy="4564975"/>
          </a:xfrm>
          <a:prstGeom prst="rect">
            <a:avLst/>
          </a:prstGeom>
        </p:spPr>
      </p:pic>
      <p:pic>
        <p:nvPicPr>
          <p:cNvPr id="9"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59093" y="3805892"/>
            <a:ext cx="296942" cy="296942"/>
          </a:xfrm>
          <a:prstGeom prst="rect">
            <a:avLst/>
          </a:prstGeom>
        </p:spPr>
      </p:pic>
      <p:sp>
        <p:nvSpPr>
          <p:cNvPr id="10" name="Text 4"/>
          <p:cNvSpPr/>
          <p:nvPr/>
        </p:nvSpPr>
        <p:spPr>
          <a:xfrm>
            <a:off x="9994463" y="4893588"/>
            <a:ext cx="2575322"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Oral Health Monitoring</a:t>
            </a:r>
            <a:endParaRPr lang="en-US" sz="1950" dirty="0"/>
          </a:p>
        </p:txBody>
      </p:sp>
      <p:pic>
        <p:nvPicPr>
          <p:cNvPr id="11" name="Image 4" descr="preencoded.png"/>
          <p:cNvPicPr>
            <a:picLocks noChangeAspect="1"/>
          </p:cNvPicPr>
          <p:nvPr/>
        </p:nvPicPr>
        <p:blipFill>
          <a:blip r:embed="rId9"/>
          <a:stretch>
            <a:fillRect/>
          </a:stretch>
        </p:blipFill>
        <p:spPr>
          <a:xfrm>
            <a:off x="5032653" y="2611160"/>
            <a:ext cx="4564975" cy="4564975"/>
          </a:xfrm>
          <a:prstGeom prst="rect">
            <a:avLst/>
          </a:prstGeom>
        </p:spPr>
      </p:pic>
      <p:pic>
        <p:nvPicPr>
          <p:cNvPr id="12"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64250" y="4745057"/>
            <a:ext cx="296942" cy="296942"/>
          </a:xfrm>
          <a:prstGeom prst="rect">
            <a:avLst/>
          </a:prstGeom>
        </p:spPr>
      </p:pic>
      <p:sp>
        <p:nvSpPr>
          <p:cNvPr id="13" name="Text 5"/>
          <p:cNvSpPr/>
          <p:nvPr/>
        </p:nvSpPr>
        <p:spPr>
          <a:xfrm>
            <a:off x="9795986" y="5804059"/>
            <a:ext cx="3053001"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Appointment &amp; Scheduling</a:t>
            </a:r>
            <a:endParaRPr lang="en-US" sz="1950" dirty="0"/>
          </a:p>
        </p:txBody>
      </p:sp>
      <p:pic>
        <p:nvPicPr>
          <p:cNvPr id="14" name="Image 6" descr="preencoded.png"/>
          <p:cNvPicPr>
            <a:picLocks noChangeAspect="1"/>
          </p:cNvPicPr>
          <p:nvPr/>
        </p:nvPicPr>
        <p:blipFill>
          <a:blip r:embed="rId12"/>
          <a:stretch>
            <a:fillRect/>
          </a:stretch>
        </p:blipFill>
        <p:spPr>
          <a:xfrm>
            <a:off x="5032653" y="2611160"/>
            <a:ext cx="4564975" cy="4564975"/>
          </a:xfrm>
          <a:prstGeom prst="rect">
            <a:avLst/>
          </a:prstGeom>
        </p:spPr>
      </p:pic>
      <p:pic>
        <p:nvPicPr>
          <p:cNvPr id="15"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59093" y="5684222"/>
            <a:ext cx="296942" cy="296942"/>
          </a:xfrm>
          <a:prstGeom prst="rect">
            <a:avLst/>
          </a:prstGeom>
        </p:spPr>
      </p:pic>
      <p:sp>
        <p:nvSpPr>
          <p:cNvPr id="16" name="Text 6"/>
          <p:cNvSpPr/>
          <p:nvPr/>
        </p:nvSpPr>
        <p:spPr>
          <a:xfrm>
            <a:off x="9795986" y="671453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Remote Consultation</a:t>
            </a:r>
            <a:endParaRPr lang="en-US" sz="1950" dirty="0"/>
          </a:p>
        </p:txBody>
      </p:sp>
      <p:pic>
        <p:nvPicPr>
          <p:cNvPr id="17" name="Image 8" descr="preencoded.png"/>
          <p:cNvPicPr>
            <a:picLocks noChangeAspect="1"/>
          </p:cNvPicPr>
          <p:nvPr/>
        </p:nvPicPr>
        <p:blipFill>
          <a:blip r:embed="rId15"/>
          <a:stretch>
            <a:fillRect/>
          </a:stretch>
        </p:blipFill>
        <p:spPr>
          <a:xfrm>
            <a:off x="5032653" y="2611160"/>
            <a:ext cx="4564975" cy="4564975"/>
          </a:xfrm>
          <a:prstGeom prst="rect">
            <a:avLst/>
          </a:prstGeom>
        </p:spPr>
      </p:pic>
      <p:pic>
        <p:nvPicPr>
          <p:cNvPr id="18"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60303" y="6264652"/>
            <a:ext cx="296942" cy="296942"/>
          </a:xfrm>
          <a:prstGeom prst="rect">
            <a:avLst/>
          </a:prstGeom>
        </p:spPr>
      </p:pic>
      <p:sp>
        <p:nvSpPr>
          <p:cNvPr id="19" name="Text 7"/>
          <p:cNvSpPr/>
          <p:nvPr/>
        </p:nvSpPr>
        <p:spPr>
          <a:xfrm>
            <a:off x="1718310" y="6714530"/>
            <a:ext cx="3115985" cy="310158"/>
          </a:xfrm>
          <a:prstGeom prst="rect">
            <a:avLst/>
          </a:prstGeom>
          <a:noFill/>
          <a:ln/>
        </p:spPr>
        <p:txBody>
          <a:bodyPr wrap="none" lIns="0" tIns="0" rIns="0" bIns="0" rtlCol="0" anchor="t"/>
          <a:lstStyle/>
          <a:p>
            <a:pPr marL="0" indent="0" algn="r">
              <a:lnSpc>
                <a:spcPts val="2400"/>
              </a:lnSpc>
              <a:buNone/>
            </a:pPr>
            <a:r>
              <a:rPr lang="en-US" sz="1950" dirty="0">
                <a:solidFill>
                  <a:srgbClr val="2C2821"/>
                </a:solidFill>
                <a:latin typeface="Alice" pitchFamily="34" charset="0"/>
                <a:ea typeface="Alice" pitchFamily="34" charset="-122"/>
                <a:cs typeface="Alice" pitchFamily="34" charset="-120"/>
              </a:rPr>
              <a:t>E-Prescription Management</a:t>
            </a:r>
            <a:endParaRPr lang="en-US" sz="1950" dirty="0"/>
          </a:p>
        </p:txBody>
      </p:sp>
      <p:pic>
        <p:nvPicPr>
          <p:cNvPr id="20" name="Image 10" descr="preencoded.png"/>
          <p:cNvPicPr>
            <a:picLocks noChangeAspect="1"/>
          </p:cNvPicPr>
          <p:nvPr/>
        </p:nvPicPr>
        <p:blipFill>
          <a:blip r:embed="rId18"/>
          <a:stretch>
            <a:fillRect/>
          </a:stretch>
        </p:blipFill>
        <p:spPr>
          <a:xfrm>
            <a:off x="5032653" y="2611160"/>
            <a:ext cx="4564975" cy="4564975"/>
          </a:xfrm>
          <a:prstGeom prst="rect">
            <a:avLst/>
          </a:prstGeom>
        </p:spPr>
      </p:pic>
      <p:pic>
        <p:nvPicPr>
          <p:cNvPr id="21"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72798" y="6264652"/>
            <a:ext cx="296942" cy="296942"/>
          </a:xfrm>
          <a:prstGeom prst="rect">
            <a:avLst/>
          </a:prstGeom>
        </p:spPr>
      </p:pic>
      <p:sp>
        <p:nvSpPr>
          <p:cNvPr id="22" name="Text 8"/>
          <p:cNvSpPr/>
          <p:nvPr/>
        </p:nvSpPr>
        <p:spPr>
          <a:xfrm>
            <a:off x="1617583" y="5804059"/>
            <a:ext cx="3216712" cy="310158"/>
          </a:xfrm>
          <a:prstGeom prst="rect">
            <a:avLst/>
          </a:prstGeom>
          <a:noFill/>
          <a:ln/>
        </p:spPr>
        <p:txBody>
          <a:bodyPr wrap="none" lIns="0" tIns="0" rIns="0" bIns="0" rtlCol="0" anchor="t"/>
          <a:lstStyle/>
          <a:p>
            <a:pPr marL="0" indent="0" algn="r">
              <a:lnSpc>
                <a:spcPts val="2400"/>
              </a:lnSpc>
              <a:buNone/>
            </a:pPr>
            <a:r>
              <a:rPr lang="en-US" sz="1950" dirty="0">
                <a:solidFill>
                  <a:srgbClr val="2C2821"/>
                </a:solidFill>
                <a:latin typeface="Alice" pitchFamily="34" charset="0"/>
                <a:ea typeface="Alice" pitchFamily="34" charset="-122"/>
                <a:cs typeface="Alice" pitchFamily="34" charset="-120"/>
              </a:rPr>
              <a:t>Medication Reminder Engine</a:t>
            </a:r>
            <a:endParaRPr lang="en-US" sz="1950" dirty="0"/>
          </a:p>
        </p:txBody>
      </p:sp>
      <p:pic>
        <p:nvPicPr>
          <p:cNvPr id="23" name="Image 12" descr="preencoded.png"/>
          <p:cNvPicPr>
            <a:picLocks noChangeAspect="1"/>
          </p:cNvPicPr>
          <p:nvPr/>
        </p:nvPicPr>
        <p:blipFill>
          <a:blip r:embed="rId21"/>
          <a:stretch>
            <a:fillRect/>
          </a:stretch>
        </p:blipFill>
        <p:spPr>
          <a:xfrm>
            <a:off x="5032653" y="2611160"/>
            <a:ext cx="4564975" cy="4564975"/>
          </a:xfrm>
          <a:prstGeom prst="rect">
            <a:avLst/>
          </a:prstGeom>
        </p:spPr>
      </p:pic>
      <p:pic>
        <p:nvPicPr>
          <p:cNvPr id="24" name="Image 13" descr="preencoded.png"/>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74008" y="5684222"/>
            <a:ext cx="296942" cy="296942"/>
          </a:xfrm>
          <a:prstGeom prst="rect">
            <a:avLst/>
          </a:prstGeom>
        </p:spPr>
      </p:pic>
      <p:sp>
        <p:nvSpPr>
          <p:cNvPr id="25" name="Text 9"/>
          <p:cNvSpPr/>
          <p:nvPr/>
        </p:nvSpPr>
        <p:spPr>
          <a:xfrm>
            <a:off x="1678067" y="4893588"/>
            <a:ext cx="2957751" cy="310158"/>
          </a:xfrm>
          <a:prstGeom prst="rect">
            <a:avLst/>
          </a:prstGeom>
          <a:noFill/>
          <a:ln/>
        </p:spPr>
        <p:txBody>
          <a:bodyPr wrap="none" lIns="0" tIns="0" rIns="0" bIns="0" rtlCol="0" anchor="t"/>
          <a:lstStyle/>
          <a:p>
            <a:pPr marL="0" indent="0" algn="r">
              <a:lnSpc>
                <a:spcPts val="2400"/>
              </a:lnSpc>
              <a:buNone/>
            </a:pPr>
            <a:r>
              <a:rPr lang="en-US" sz="1950" dirty="0">
                <a:solidFill>
                  <a:srgbClr val="2C2821"/>
                </a:solidFill>
                <a:latin typeface="Alice" pitchFamily="34" charset="0"/>
                <a:ea typeface="Alice" pitchFamily="34" charset="-122"/>
                <a:cs typeface="Alice" pitchFamily="34" charset="-120"/>
              </a:rPr>
              <a:t>Clinic Finder &amp; Navigation</a:t>
            </a:r>
            <a:endParaRPr lang="en-US" sz="1950" dirty="0"/>
          </a:p>
        </p:txBody>
      </p:sp>
      <p:pic>
        <p:nvPicPr>
          <p:cNvPr id="26" name="Image 14" descr="preencoded.png"/>
          <p:cNvPicPr>
            <a:picLocks noChangeAspect="1"/>
          </p:cNvPicPr>
          <p:nvPr/>
        </p:nvPicPr>
        <p:blipFill>
          <a:blip r:embed="rId24"/>
          <a:stretch>
            <a:fillRect/>
          </a:stretch>
        </p:blipFill>
        <p:spPr>
          <a:xfrm>
            <a:off x="5032653" y="2611160"/>
            <a:ext cx="4564975" cy="4564975"/>
          </a:xfrm>
          <a:prstGeom prst="rect">
            <a:avLst/>
          </a:prstGeom>
        </p:spPr>
      </p:pic>
      <p:pic>
        <p:nvPicPr>
          <p:cNvPr id="27" name="Image 15"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568851" y="4745057"/>
            <a:ext cx="296942" cy="296942"/>
          </a:xfrm>
          <a:prstGeom prst="rect">
            <a:avLst/>
          </a:prstGeom>
        </p:spPr>
      </p:pic>
      <p:sp>
        <p:nvSpPr>
          <p:cNvPr id="28" name="Text 10"/>
          <p:cNvSpPr/>
          <p:nvPr/>
        </p:nvSpPr>
        <p:spPr>
          <a:xfrm>
            <a:off x="2353389" y="3827978"/>
            <a:ext cx="2480905" cy="310158"/>
          </a:xfrm>
          <a:prstGeom prst="rect">
            <a:avLst/>
          </a:prstGeom>
          <a:noFill/>
          <a:ln/>
        </p:spPr>
        <p:txBody>
          <a:bodyPr wrap="none" lIns="0" tIns="0" rIns="0" bIns="0" rtlCol="0" anchor="t"/>
          <a:lstStyle/>
          <a:p>
            <a:pPr marL="0" indent="0" algn="r">
              <a:lnSpc>
                <a:spcPts val="2400"/>
              </a:lnSpc>
              <a:buNone/>
            </a:pPr>
            <a:r>
              <a:rPr lang="en-US" sz="1950" dirty="0">
                <a:solidFill>
                  <a:srgbClr val="2C2821"/>
                </a:solidFill>
                <a:latin typeface="Alice" pitchFamily="34" charset="0"/>
                <a:ea typeface="Alice" pitchFamily="34" charset="-122"/>
                <a:cs typeface="Alice" pitchFamily="34" charset="-120"/>
              </a:rPr>
              <a:t>Emergency Support</a:t>
            </a:r>
            <a:endParaRPr lang="en-US" sz="1950" dirty="0"/>
          </a:p>
        </p:txBody>
      </p:sp>
      <p:pic>
        <p:nvPicPr>
          <p:cNvPr id="29" name="Image 16" descr="preencoded.png"/>
          <p:cNvPicPr>
            <a:picLocks noChangeAspect="1"/>
          </p:cNvPicPr>
          <p:nvPr/>
        </p:nvPicPr>
        <p:blipFill>
          <a:blip r:embed="rId27"/>
          <a:stretch>
            <a:fillRect/>
          </a:stretch>
        </p:blipFill>
        <p:spPr>
          <a:xfrm>
            <a:off x="5032653" y="2611160"/>
            <a:ext cx="4564975" cy="4564975"/>
          </a:xfrm>
          <a:prstGeom prst="rect">
            <a:avLst/>
          </a:prstGeom>
        </p:spPr>
      </p:pic>
      <p:pic>
        <p:nvPicPr>
          <p:cNvPr id="30" name="Image 17" descr="preencoded.png"/>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874008" y="3805892"/>
            <a:ext cx="296942" cy="296942"/>
          </a:xfrm>
          <a:prstGeom prst="rect">
            <a:avLst/>
          </a:prstGeom>
        </p:spPr>
      </p:pic>
      <p:sp>
        <p:nvSpPr>
          <p:cNvPr id="31" name="Text 11"/>
          <p:cNvSpPr/>
          <p:nvPr/>
        </p:nvSpPr>
        <p:spPr>
          <a:xfrm>
            <a:off x="1461373" y="2762488"/>
            <a:ext cx="3372922" cy="310158"/>
          </a:xfrm>
          <a:prstGeom prst="rect">
            <a:avLst/>
          </a:prstGeom>
          <a:noFill/>
          <a:ln/>
        </p:spPr>
        <p:txBody>
          <a:bodyPr wrap="none" lIns="0" tIns="0" rIns="0" bIns="0" rtlCol="0" anchor="t"/>
          <a:lstStyle/>
          <a:p>
            <a:pPr marL="0" indent="0" algn="r">
              <a:lnSpc>
                <a:spcPts val="2400"/>
              </a:lnSpc>
              <a:buNone/>
            </a:pPr>
            <a:r>
              <a:rPr lang="en-US" sz="1950" dirty="0">
                <a:solidFill>
                  <a:srgbClr val="2C2821"/>
                </a:solidFill>
                <a:latin typeface="Alice" pitchFamily="34" charset="0"/>
                <a:ea typeface="Alice" pitchFamily="34" charset="-122"/>
                <a:cs typeface="Alice" pitchFamily="34" charset="-120"/>
              </a:rPr>
              <a:t>Admin Dashboard &amp; Analytics</a:t>
            </a:r>
            <a:endParaRPr lang="en-US" sz="1950" dirty="0"/>
          </a:p>
        </p:txBody>
      </p:sp>
      <p:pic>
        <p:nvPicPr>
          <p:cNvPr id="32" name="Image 18" descr="preencoded.png"/>
          <p:cNvPicPr>
            <a:picLocks noChangeAspect="1"/>
          </p:cNvPicPr>
          <p:nvPr/>
        </p:nvPicPr>
        <p:blipFill>
          <a:blip r:embed="rId30"/>
          <a:stretch>
            <a:fillRect/>
          </a:stretch>
        </p:blipFill>
        <p:spPr>
          <a:xfrm>
            <a:off x="5032653" y="2611160"/>
            <a:ext cx="4564975" cy="4564975"/>
          </a:xfrm>
          <a:prstGeom prst="rect">
            <a:avLst/>
          </a:prstGeom>
        </p:spPr>
      </p:pic>
      <p:pic>
        <p:nvPicPr>
          <p:cNvPr id="33" name="Image 19" descr="preencoded.png"/>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72798" y="3225463"/>
            <a:ext cx="296942" cy="2969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1526" y="537448"/>
            <a:ext cx="13067348" cy="1221105"/>
          </a:xfrm>
          <a:prstGeom prst="rect">
            <a:avLst/>
          </a:prstGeom>
          <a:noFill/>
          <a:ln/>
        </p:spPr>
        <p:txBody>
          <a:bodyPr wrap="square" lIns="0" tIns="0" rIns="0" bIns="0" rtlCol="0" anchor="t"/>
          <a:lstStyle/>
          <a:p>
            <a:pPr marL="0" indent="0" algn="l">
              <a:lnSpc>
                <a:spcPts val="4800"/>
              </a:lnSpc>
              <a:buNone/>
            </a:pPr>
            <a:r>
              <a:rPr lang="en-US" sz="3800" dirty="0">
                <a:solidFill>
                  <a:srgbClr val="233E32"/>
                </a:solidFill>
                <a:latin typeface="Alice" pitchFamily="34" charset="0"/>
                <a:ea typeface="Alice" pitchFamily="34" charset="-122"/>
                <a:cs typeface="Alice" pitchFamily="34" charset="-120"/>
              </a:rPr>
              <a:t>Core Functional Modules: User Management Through Risk Assessment</a:t>
            </a:r>
            <a:endParaRPr lang="en-US" sz="3800" dirty="0"/>
          </a:p>
        </p:txBody>
      </p:sp>
      <p:pic>
        <p:nvPicPr>
          <p:cNvPr id="3" name="Image 0" descr="preencoded.png"/>
          <p:cNvPicPr>
            <a:picLocks noChangeAspect="1"/>
          </p:cNvPicPr>
          <p:nvPr/>
        </p:nvPicPr>
        <p:blipFill>
          <a:blip r:embed="rId3"/>
          <a:stretch>
            <a:fillRect/>
          </a:stretch>
        </p:blipFill>
        <p:spPr>
          <a:xfrm>
            <a:off x="781526" y="2149316"/>
            <a:ext cx="4355783" cy="781526"/>
          </a:xfrm>
          <a:prstGeom prst="rect">
            <a:avLst/>
          </a:prstGeom>
        </p:spPr>
      </p:pic>
      <p:sp>
        <p:nvSpPr>
          <p:cNvPr id="4" name="Text 1"/>
          <p:cNvSpPr/>
          <p:nvPr/>
        </p:nvSpPr>
        <p:spPr>
          <a:xfrm>
            <a:off x="976908" y="3126224"/>
            <a:ext cx="3041809" cy="305157"/>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User &amp; Access Management</a:t>
            </a:r>
            <a:endParaRPr lang="en-US" sz="1900" dirty="0"/>
          </a:p>
        </p:txBody>
      </p:sp>
      <p:sp>
        <p:nvSpPr>
          <p:cNvPr id="5" name="Text 2"/>
          <p:cNvSpPr/>
          <p:nvPr/>
        </p:nvSpPr>
        <p:spPr>
          <a:xfrm>
            <a:off x="976908" y="354853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Patient registration via phone/email with comprehensive profiles</a:t>
            </a:r>
            <a:endParaRPr lang="en-US" sz="1500" dirty="0"/>
          </a:p>
        </p:txBody>
      </p:sp>
      <p:sp>
        <p:nvSpPr>
          <p:cNvPr id="6" name="Text 3"/>
          <p:cNvSpPr/>
          <p:nvPr/>
        </p:nvSpPr>
        <p:spPr>
          <a:xfrm>
            <a:off x="976908" y="424195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Dentist registration with license verification and specialization details</a:t>
            </a:r>
            <a:endParaRPr lang="en-US" sz="1500" dirty="0"/>
          </a:p>
        </p:txBody>
      </p:sp>
      <p:sp>
        <p:nvSpPr>
          <p:cNvPr id="7" name="Text 4"/>
          <p:cNvSpPr/>
          <p:nvPr/>
        </p:nvSpPr>
        <p:spPr>
          <a:xfrm>
            <a:off x="976908" y="493537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Secure authentication with password reset capabilities</a:t>
            </a:r>
            <a:endParaRPr lang="en-US" sz="1500" dirty="0"/>
          </a:p>
        </p:txBody>
      </p:sp>
      <p:sp>
        <p:nvSpPr>
          <p:cNvPr id="8" name="Text 5"/>
          <p:cNvSpPr/>
          <p:nvPr/>
        </p:nvSpPr>
        <p:spPr>
          <a:xfrm>
            <a:off x="976908" y="562879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Role-based access control (patient, dentist, administrator)</a:t>
            </a:r>
            <a:endParaRPr lang="en-US" sz="1500" dirty="0"/>
          </a:p>
        </p:txBody>
      </p:sp>
      <p:sp>
        <p:nvSpPr>
          <p:cNvPr id="9" name="Text 6"/>
          <p:cNvSpPr/>
          <p:nvPr/>
        </p:nvSpPr>
        <p:spPr>
          <a:xfrm>
            <a:off x="976908" y="632221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Profile management for contact information, photos, and clinic details</a:t>
            </a:r>
            <a:endParaRPr lang="en-US" sz="1500" dirty="0"/>
          </a:p>
        </p:txBody>
      </p:sp>
      <p:pic>
        <p:nvPicPr>
          <p:cNvPr id="10" name="Image 1" descr="preencoded.png"/>
          <p:cNvPicPr>
            <a:picLocks noChangeAspect="1"/>
          </p:cNvPicPr>
          <p:nvPr/>
        </p:nvPicPr>
        <p:blipFill>
          <a:blip r:embed="rId4"/>
          <a:stretch>
            <a:fillRect/>
          </a:stretch>
        </p:blipFill>
        <p:spPr>
          <a:xfrm>
            <a:off x="5137309" y="2149316"/>
            <a:ext cx="4355783" cy="781526"/>
          </a:xfrm>
          <a:prstGeom prst="rect">
            <a:avLst/>
          </a:prstGeom>
        </p:spPr>
      </p:pic>
      <p:sp>
        <p:nvSpPr>
          <p:cNvPr id="11" name="Text 7"/>
          <p:cNvSpPr/>
          <p:nvPr/>
        </p:nvSpPr>
        <p:spPr>
          <a:xfrm>
            <a:off x="5332690" y="3126224"/>
            <a:ext cx="3965019" cy="610314"/>
          </a:xfrm>
          <a:prstGeom prst="rect">
            <a:avLst/>
          </a:prstGeom>
          <a:noFill/>
          <a:ln/>
        </p:spPr>
        <p:txBody>
          <a:bodyPr wrap="squar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Symptom Checker &amp; Oral Risk Assessment</a:t>
            </a:r>
            <a:endParaRPr lang="en-US" sz="1900" dirty="0"/>
          </a:p>
        </p:txBody>
      </p:sp>
      <p:sp>
        <p:nvSpPr>
          <p:cNvPr id="12" name="Text 8"/>
          <p:cNvSpPr/>
          <p:nvPr/>
        </p:nvSpPr>
        <p:spPr>
          <a:xfrm>
            <a:off x="5332690" y="3853696"/>
            <a:ext cx="3965019" cy="937617"/>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Guided questionnaire capturing pain level, swelling, bleeding, sensitivity, and duration</a:t>
            </a:r>
            <a:endParaRPr lang="en-US" sz="1500" dirty="0"/>
          </a:p>
        </p:txBody>
      </p:sp>
      <p:sp>
        <p:nvSpPr>
          <p:cNvPr id="13" name="Text 9"/>
          <p:cNvSpPr/>
          <p:nvPr/>
        </p:nvSpPr>
        <p:spPr>
          <a:xfrm>
            <a:off x="5332690" y="4859655"/>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Interactive 3D tooth map for precise location identification</a:t>
            </a:r>
            <a:endParaRPr lang="en-US" sz="1500" dirty="0"/>
          </a:p>
        </p:txBody>
      </p:sp>
      <p:sp>
        <p:nvSpPr>
          <p:cNvPr id="14" name="Text 10"/>
          <p:cNvSpPr/>
          <p:nvPr/>
        </p:nvSpPr>
        <p:spPr>
          <a:xfrm>
            <a:off x="5332690" y="5553075"/>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Risk calculation algorithm classifying conditions as Low/Mild/High risk</a:t>
            </a:r>
            <a:endParaRPr lang="en-US" sz="1500" dirty="0"/>
          </a:p>
        </p:txBody>
      </p:sp>
      <p:sp>
        <p:nvSpPr>
          <p:cNvPr id="15" name="Text 11"/>
          <p:cNvSpPr/>
          <p:nvPr/>
        </p:nvSpPr>
        <p:spPr>
          <a:xfrm>
            <a:off x="5332690" y="6246495"/>
            <a:ext cx="3965019" cy="1250156"/>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Immediate personalized recommendations: monitor at home, schedule routine appointment, or seek urgent care</a:t>
            </a:r>
            <a:endParaRPr lang="en-US" sz="1500" dirty="0"/>
          </a:p>
        </p:txBody>
      </p:sp>
      <p:pic>
        <p:nvPicPr>
          <p:cNvPr id="16" name="Image 2" descr="preencoded.png"/>
          <p:cNvPicPr>
            <a:picLocks noChangeAspect="1"/>
          </p:cNvPicPr>
          <p:nvPr/>
        </p:nvPicPr>
        <p:blipFill>
          <a:blip r:embed="rId5"/>
          <a:stretch>
            <a:fillRect/>
          </a:stretch>
        </p:blipFill>
        <p:spPr>
          <a:xfrm>
            <a:off x="9493091" y="2149316"/>
            <a:ext cx="4355783" cy="781526"/>
          </a:xfrm>
          <a:prstGeom prst="rect">
            <a:avLst/>
          </a:prstGeom>
        </p:spPr>
      </p:pic>
      <p:sp>
        <p:nvSpPr>
          <p:cNvPr id="17" name="Text 12"/>
          <p:cNvSpPr/>
          <p:nvPr/>
        </p:nvSpPr>
        <p:spPr>
          <a:xfrm>
            <a:off x="9688473" y="3126224"/>
            <a:ext cx="2535793" cy="305157"/>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Oral Health Monitoring</a:t>
            </a:r>
            <a:endParaRPr lang="en-US" sz="1900" dirty="0"/>
          </a:p>
        </p:txBody>
      </p:sp>
      <p:sp>
        <p:nvSpPr>
          <p:cNvPr id="18" name="Text 13"/>
          <p:cNvSpPr/>
          <p:nvPr/>
        </p:nvSpPr>
        <p:spPr>
          <a:xfrm>
            <a:off x="9688473" y="354853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Periodic self-checkup questionnaires for ongoing assessment</a:t>
            </a:r>
            <a:endParaRPr lang="en-US" sz="1500" dirty="0"/>
          </a:p>
        </p:txBody>
      </p:sp>
      <p:sp>
        <p:nvSpPr>
          <p:cNvPr id="19" name="Text 14"/>
          <p:cNvSpPr/>
          <p:nvPr/>
        </p:nvSpPr>
        <p:spPr>
          <a:xfrm>
            <a:off x="9688473" y="424195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Logging of oral health factors: smoking habits, diabetes, hygiene practices</a:t>
            </a:r>
            <a:endParaRPr lang="en-US" sz="1500" dirty="0"/>
          </a:p>
        </p:txBody>
      </p:sp>
      <p:sp>
        <p:nvSpPr>
          <p:cNvPr id="20" name="Text 15"/>
          <p:cNvSpPr/>
          <p:nvPr/>
        </p:nvSpPr>
        <p:spPr>
          <a:xfrm>
            <a:off x="9688473" y="493537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Trend visualization showing risk level changes over time</a:t>
            </a:r>
            <a:endParaRPr lang="en-US" sz="1500" dirty="0"/>
          </a:p>
        </p:txBody>
      </p:sp>
      <p:sp>
        <p:nvSpPr>
          <p:cNvPr id="21" name="Text 16"/>
          <p:cNvSpPr/>
          <p:nvPr/>
        </p:nvSpPr>
        <p:spPr>
          <a:xfrm>
            <a:off x="9688473" y="562879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Automated notifications for regular checkups (every 6 months)</a:t>
            </a:r>
            <a:endParaRPr lang="en-US" sz="1500" dirty="0"/>
          </a:p>
        </p:txBody>
      </p:sp>
      <p:sp>
        <p:nvSpPr>
          <p:cNvPr id="22" name="Text 17"/>
          <p:cNvSpPr/>
          <p:nvPr/>
        </p:nvSpPr>
        <p:spPr>
          <a:xfrm>
            <a:off x="9688473" y="6322219"/>
            <a:ext cx="3965019"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2C2821"/>
                </a:solidFill>
                <a:latin typeface="Lora" pitchFamily="34" charset="0"/>
                <a:ea typeface="Lora" pitchFamily="34" charset="-122"/>
                <a:cs typeface="Lora" pitchFamily="34" charset="-120"/>
              </a:rPr>
              <a:t>Deployable for school health campaigns and community programs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3647" y="415052"/>
            <a:ext cx="8492490" cy="471607"/>
          </a:xfrm>
          <a:prstGeom prst="rect">
            <a:avLst/>
          </a:prstGeom>
          <a:noFill/>
          <a:ln/>
        </p:spPr>
        <p:txBody>
          <a:bodyPr wrap="none" lIns="0" tIns="0" rIns="0" bIns="0" rtlCol="0" anchor="t"/>
          <a:lstStyle/>
          <a:p>
            <a:pPr marL="0" indent="0" algn="l">
              <a:lnSpc>
                <a:spcPts val="3700"/>
              </a:lnSpc>
              <a:buNone/>
            </a:pPr>
            <a:r>
              <a:rPr lang="en-US" sz="2950" dirty="0">
                <a:solidFill>
                  <a:srgbClr val="233E32"/>
                </a:solidFill>
                <a:latin typeface="Alice" pitchFamily="34" charset="0"/>
                <a:ea typeface="Alice" pitchFamily="34" charset="-122"/>
                <a:cs typeface="Alice" pitchFamily="34" charset="-120"/>
              </a:rPr>
              <a:t>Patient Journey: Scheduling Through Consultation</a:t>
            </a:r>
            <a:endParaRPr lang="en-US" sz="2950" dirty="0"/>
          </a:p>
        </p:txBody>
      </p:sp>
      <p:sp>
        <p:nvSpPr>
          <p:cNvPr id="3" name="Text 1"/>
          <p:cNvSpPr/>
          <p:nvPr/>
        </p:nvSpPr>
        <p:spPr>
          <a:xfrm>
            <a:off x="603647" y="1263848"/>
            <a:ext cx="3591997" cy="282893"/>
          </a:xfrm>
          <a:prstGeom prst="rect">
            <a:avLst/>
          </a:prstGeom>
          <a:noFill/>
          <a:ln/>
        </p:spPr>
        <p:txBody>
          <a:bodyPr wrap="none" lIns="0" tIns="0" rIns="0" bIns="0" rtlCol="0" anchor="t"/>
          <a:lstStyle/>
          <a:p>
            <a:pPr marL="0" indent="0" algn="l">
              <a:lnSpc>
                <a:spcPts val="2200"/>
              </a:lnSpc>
              <a:buNone/>
            </a:pPr>
            <a:r>
              <a:rPr lang="en-US" sz="1750" dirty="0">
                <a:solidFill>
                  <a:srgbClr val="233E32"/>
                </a:solidFill>
                <a:latin typeface="Alice" pitchFamily="34" charset="0"/>
                <a:ea typeface="Alice" pitchFamily="34" charset="-122"/>
                <a:cs typeface="Alice" pitchFamily="34" charset="-120"/>
              </a:rPr>
              <a:t>Appointment &amp; Scheduling Module</a:t>
            </a:r>
            <a:endParaRPr lang="en-US" sz="1750" dirty="0"/>
          </a:p>
        </p:txBody>
      </p:sp>
      <p:pic>
        <p:nvPicPr>
          <p:cNvPr id="4" name="Image 0" descr="preencoded.png"/>
          <p:cNvPicPr>
            <a:picLocks noChangeAspect="1"/>
          </p:cNvPicPr>
          <p:nvPr/>
        </p:nvPicPr>
        <p:blipFill>
          <a:blip r:embed="rId3"/>
          <a:stretch>
            <a:fillRect/>
          </a:stretch>
        </p:blipFill>
        <p:spPr>
          <a:xfrm>
            <a:off x="603647" y="1716524"/>
            <a:ext cx="3056334" cy="1736408"/>
          </a:xfrm>
          <a:prstGeom prst="rect">
            <a:avLst/>
          </a:prstGeom>
        </p:spPr>
      </p:pic>
      <p:sp>
        <p:nvSpPr>
          <p:cNvPr id="5" name="Text 2"/>
          <p:cNvSpPr/>
          <p:nvPr/>
        </p:nvSpPr>
        <p:spPr>
          <a:xfrm>
            <a:off x="603647" y="3622715"/>
            <a:ext cx="6527482" cy="241459"/>
          </a:xfrm>
          <a:prstGeom prst="rect">
            <a:avLst/>
          </a:prstGeom>
          <a:noFill/>
          <a:ln/>
        </p:spPr>
        <p:txBody>
          <a:bodyPr wrap="none" lIns="0" tIns="0" rIns="0" bIns="0" rtlCol="0" anchor="t"/>
          <a:lstStyle/>
          <a:p>
            <a:pPr marL="0" indent="0" algn="l">
              <a:lnSpc>
                <a:spcPts val="1900"/>
              </a:lnSpc>
              <a:buNone/>
            </a:pPr>
            <a:r>
              <a:rPr lang="en-US" sz="1150" b="1" dirty="0">
                <a:solidFill>
                  <a:srgbClr val="2C2821"/>
                </a:solidFill>
                <a:latin typeface="Lora" pitchFamily="34" charset="0"/>
                <a:ea typeface="Lora" pitchFamily="34" charset="-122"/>
                <a:cs typeface="Lora" pitchFamily="34" charset="-120"/>
              </a:rPr>
              <a:t>Patient Features:</a:t>
            </a:r>
            <a:endParaRPr lang="en-US" sz="1150" dirty="0"/>
          </a:p>
        </p:txBody>
      </p:sp>
      <p:sp>
        <p:nvSpPr>
          <p:cNvPr id="6" name="Text 3"/>
          <p:cNvSpPr/>
          <p:nvPr/>
        </p:nvSpPr>
        <p:spPr>
          <a:xfrm>
            <a:off x="603647" y="3999905"/>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Search and filter dentists by specialty, location, language, and patient ratings</a:t>
            </a:r>
            <a:endParaRPr lang="en-US" sz="1150" dirty="0"/>
          </a:p>
        </p:txBody>
      </p:sp>
      <p:sp>
        <p:nvSpPr>
          <p:cNvPr id="7" name="Text 4"/>
          <p:cNvSpPr/>
          <p:nvPr/>
        </p:nvSpPr>
        <p:spPr>
          <a:xfrm>
            <a:off x="603647" y="4294108"/>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View real-time available appointment slots</a:t>
            </a:r>
            <a:endParaRPr lang="en-US" sz="1150" dirty="0"/>
          </a:p>
        </p:txBody>
      </p:sp>
      <p:sp>
        <p:nvSpPr>
          <p:cNvPr id="8" name="Text 5"/>
          <p:cNvSpPr/>
          <p:nvPr/>
        </p:nvSpPr>
        <p:spPr>
          <a:xfrm>
            <a:off x="603647" y="4588312"/>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Book appointments for online or in-clinic consultations</a:t>
            </a:r>
            <a:endParaRPr lang="en-US" sz="1150" dirty="0"/>
          </a:p>
        </p:txBody>
      </p:sp>
      <p:sp>
        <p:nvSpPr>
          <p:cNvPr id="9" name="Text 6"/>
          <p:cNvSpPr/>
          <p:nvPr/>
        </p:nvSpPr>
        <p:spPr>
          <a:xfrm>
            <a:off x="603647" y="4882515"/>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Reschedule or cancel with automated notifications</a:t>
            </a:r>
            <a:endParaRPr lang="en-US" sz="1150" dirty="0"/>
          </a:p>
        </p:txBody>
      </p:sp>
      <p:sp>
        <p:nvSpPr>
          <p:cNvPr id="10" name="Text 7"/>
          <p:cNvSpPr/>
          <p:nvPr/>
        </p:nvSpPr>
        <p:spPr>
          <a:xfrm>
            <a:off x="603647" y="5176718"/>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Receive push notifications and SMS reminders before appointments</a:t>
            </a:r>
            <a:endParaRPr lang="en-US" sz="1150" dirty="0"/>
          </a:p>
        </p:txBody>
      </p:sp>
      <p:sp>
        <p:nvSpPr>
          <p:cNvPr id="11" name="Text 8"/>
          <p:cNvSpPr/>
          <p:nvPr/>
        </p:nvSpPr>
        <p:spPr>
          <a:xfrm>
            <a:off x="603647" y="5553908"/>
            <a:ext cx="6527482" cy="482918"/>
          </a:xfrm>
          <a:prstGeom prst="rect">
            <a:avLst/>
          </a:prstGeom>
          <a:noFill/>
          <a:ln/>
        </p:spPr>
        <p:txBody>
          <a:bodyPr wrap="square" lIns="0" tIns="0" rIns="0" bIns="0" rtlCol="0" anchor="t"/>
          <a:lstStyle/>
          <a:p>
            <a:pPr marL="0" indent="0" algn="l">
              <a:lnSpc>
                <a:spcPts val="1900"/>
              </a:lnSpc>
              <a:buNone/>
            </a:pPr>
            <a:r>
              <a:rPr lang="en-US" sz="1150" b="1" dirty="0">
                <a:solidFill>
                  <a:srgbClr val="2C2821"/>
                </a:solidFill>
                <a:latin typeface="Lora" pitchFamily="34" charset="0"/>
                <a:ea typeface="Lora" pitchFamily="34" charset="-122"/>
                <a:cs typeface="Lora" pitchFamily="34" charset="-120"/>
              </a:rPr>
              <a:t>Dentist Dashboard:</a:t>
            </a:r>
            <a:r>
              <a:rPr lang="en-US" sz="1150" dirty="0">
                <a:solidFill>
                  <a:srgbClr val="2C2821"/>
                </a:solidFill>
                <a:latin typeface="Lora" pitchFamily="34" charset="0"/>
                <a:ea typeface="Lora" pitchFamily="34" charset="-122"/>
                <a:cs typeface="Lora" pitchFamily="34" charset="-120"/>
              </a:rPr>
              <a:t> Comprehensive appointment list with status tracking (new, confirmed, completed, missed)</a:t>
            </a:r>
            <a:endParaRPr lang="en-US" sz="1150" dirty="0"/>
          </a:p>
        </p:txBody>
      </p:sp>
      <p:sp>
        <p:nvSpPr>
          <p:cNvPr id="12" name="Text 9"/>
          <p:cNvSpPr/>
          <p:nvPr/>
        </p:nvSpPr>
        <p:spPr>
          <a:xfrm>
            <a:off x="7506891" y="1263848"/>
            <a:ext cx="3919776" cy="282893"/>
          </a:xfrm>
          <a:prstGeom prst="rect">
            <a:avLst/>
          </a:prstGeom>
          <a:noFill/>
          <a:ln/>
        </p:spPr>
        <p:txBody>
          <a:bodyPr wrap="none" lIns="0" tIns="0" rIns="0" bIns="0" rtlCol="0" anchor="t"/>
          <a:lstStyle/>
          <a:p>
            <a:pPr marL="0" indent="0" algn="l">
              <a:lnSpc>
                <a:spcPts val="2200"/>
              </a:lnSpc>
              <a:buNone/>
            </a:pPr>
            <a:r>
              <a:rPr lang="en-US" sz="1750" dirty="0">
                <a:solidFill>
                  <a:srgbClr val="233E32"/>
                </a:solidFill>
                <a:latin typeface="Alice" pitchFamily="34" charset="0"/>
                <a:ea typeface="Alice" pitchFamily="34" charset="-122"/>
                <a:cs typeface="Alice" pitchFamily="34" charset="-120"/>
              </a:rPr>
              <a:t>Remote Consultation &amp; E-Prescription</a:t>
            </a:r>
            <a:endParaRPr lang="en-US" sz="1750" dirty="0"/>
          </a:p>
        </p:txBody>
      </p:sp>
      <p:pic>
        <p:nvPicPr>
          <p:cNvPr id="13" name="Image 1" descr="preencoded.png"/>
          <p:cNvPicPr>
            <a:picLocks noChangeAspect="1"/>
          </p:cNvPicPr>
          <p:nvPr/>
        </p:nvPicPr>
        <p:blipFill>
          <a:blip r:embed="rId4"/>
          <a:stretch>
            <a:fillRect/>
          </a:stretch>
        </p:blipFill>
        <p:spPr>
          <a:xfrm>
            <a:off x="7506891" y="1716524"/>
            <a:ext cx="3858101" cy="2550081"/>
          </a:xfrm>
          <a:prstGeom prst="rect">
            <a:avLst/>
          </a:prstGeom>
        </p:spPr>
      </p:pic>
      <p:sp>
        <p:nvSpPr>
          <p:cNvPr id="14" name="Text 10"/>
          <p:cNvSpPr/>
          <p:nvPr/>
        </p:nvSpPr>
        <p:spPr>
          <a:xfrm>
            <a:off x="7506891" y="4436388"/>
            <a:ext cx="6527482" cy="241459"/>
          </a:xfrm>
          <a:prstGeom prst="rect">
            <a:avLst/>
          </a:prstGeom>
          <a:noFill/>
          <a:ln/>
        </p:spPr>
        <p:txBody>
          <a:bodyPr wrap="none" lIns="0" tIns="0" rIns="0" bIns="0" rtlCol="0" anchor="t"/>
          <a:lstStyle/>
          <a:p>
            <a:pPr marL="0" indent="0" algn="l">
              <a:lnSpc>
                <a:spcPts val="1900"/>
              </a:lnSpc>
              <a:buNone/>
            </a:pPr>
            <a:r>
              <a:rPr lang="en-US" sz="1150" b="1" dirty="0">
                <a:solidFill>
                  <a:srgbClr val="2C2821"/>
                </a:solidFill>
                <a:latin typeface="Lora" pitchFamily="34" charset="0"/>
                <a:ea typeface="Lora" pitchFamily="34" charset="-122"/>
                <a:cs typeface="Lora" pitchFamily="34" charset="-120"/>
              </a:rPr>
              <a:t>Consultation Modes:</a:t>
            </a:r>
            <a:endParaRPr lang="en-US" sz="1150" dirty="0"/>
          </a:p>
        </p:txBody>
      </p:sp>
      <p:sp>
        <p:nvSpPr>
          <p:cNvPr id="15" name="Text 11"/>
          <p:cNvSpPr/>
          <p:nvPr/>
        </p:nvSpPr>
        <p:spPr>
          <a:xfrm>
            <a:off x="7506891" y="4813578"/>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2C2821"/>
                </a:solidFill>
                <a:latin typeface="Lora" pitchFamily="34" charset="0"/>
                <a:ea typeface="Lora" pitchFamily="34" charset="-122"/>
                <a:cs typeface="Lora" pitchFamily="34" charset="-120"/>
              </a:rPr>
              <a:t>Synchronous:</a:t>
            </a:r>
            <a:r>
              <a:rPr lang="en-US" sz="1150" dirty="0">
                <a:solidFill>
                  <a:srgbClr val="2C2821"/>
                </a:solidFill>
                <a:latin typeface="Lora" pitchFamily="34" charset="0"/>
                <a:ea typeface="Lora" pitchFamily="34" charset="-122"/>
                <a:cs typeface="Lora" pitchFamily="34" charset="-120"/>
              </a:rPr>
              <a:t> Real-time video calls between dentist and patient</a:t>
            </a:r>
            <a:endParaRPr lang="en-US" sz="1150" dirty="0"/>
          </a:p>
        </p:txBody>
      </p:sp>
      <p:sp>
        <p:nvSpPr>
          <p:cNvPr id="16" name="Text 12"/>
          <p:cNvSpPr/>
          <p:nvPr/>
        </p:nvSpPr>
        <p:spPr>
          <a:xfrm>
            <a:off x="7506891" y="5107781"/>
            <a:ext cx="6527482" cy="482918"/>
          </a:xfrm>
          <a:prstGeom prst="rect">
            <a:avLst/>
          </a:prstGeom>
          <a:noFill/>
          <a:ln/>
        </p:spPr>
        <p:txBody>
          <a:bodyPr wrap="square" lIns="0" tIns="0" rIns="0" bIns="0" rtlCol="0" anchor="t"/>
          <a:lstStyle/>
          <a:p>
            <a:pPr marL="342900" indent="-342900" algn="l">
              <a:lnSpc>
                <a:spcPts val="1900"/>
              </a:lnSpc>
              <a:buSzPct val="100000"/>
              <a:buChar char="•"/>
            </a:pPr>
            <a:r>
              <a:rPr lang="en-US" sz="1150" b="1" dirty="0">
                <a:solidFill>
                  <a:srgbClr val="2C2821"/>
                </a:solidFill>
                <a:latin typeface="Lora" pitchFamily="34" charset="0"/>
                <a:ea typeface="Lora" pitchFamily="34" charset="-122"/>
                <a:cs typeface="Lora" pitchFamily="34" charset="-120"/>
              </a:rPr>
              <a:t>Asynchronous:</a:t>
            </a:r>
            <a:r>
              <a:rPr lang="en-US" sz="1150" dirty="0">
                <a:solidFill>
                  <a:srgbClr val="2C2821"/>
                </a:solidFill>
                <a:latin typeface="Lora" pitchFamily="34" charset="0"/>
                <a:ea typeface="Lora" pitchFamily="34" charset="-122"/>
                <a:cs typeface="Lora" pitchFamily="34" charset="-120"/>
              </a:rPr>
              <a:t> Store-and-forward mode where patients upload photos/X-rays for later review</a:t>
            </a:r>
            <a:endParaRPr lang="en-US" sz="1150" dirty="0"/>
          </a:p>
        </p:txBody>
      </p:sp>
      <p:sp>
        <p:nvSpPr>
          <p:cNvPr id="17" name="Text 13"/>
          <p:cNvSpPr/>
          <p:nvPr/>
        </p:nvSpPr>
        <p:spPr>
          <a:xfrm>
            <a:off x="7506891" y="5643443"/>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In-session chat and secure file exchange capabilities</a:t>
            </a:r>
            <a:endParaRPr lang="en-US" sz="1150" dirty="0"/>
          </a:p>
        </p:txBody>
      </p:sp>
      <p:sp>
        <p:nvSpPr>
          <p:cNvPr id="18" name="Text 14"/>
          <p:cNvSpPr/>
          <p:nvPr/>
        </p:nvSpPr>
        <p:spPr>
          <a:xfrm>
            <a:off x="7506891" y="6020633"/>
            <a:ext cx="6527482" cy="241459"/>
          </a:xfrm>
          <a:prstGeom prst="rect">
            <a:avLst/>
          </a:prstGeom>
          <a:noFill/>
          <a:ln/>
        </p:spPr>
        <p:txBody>
          <a:bodyPr wrap="none" lIns="0" tIns="0" rIns="0" bIns="0" rtlCol="0" anchor="t"/>
          <a:lstStyle/>
          <a:p>
            <a:pPr marL="0" indent="0" algn="l">
              <a:lnSpc>
                <a:spcPts val="1900"/>
              </a:lnSpc>
              <a:buNone/>
            </a:pPr>
            <a:r>
              <a:rPr lang="en-US" sz="1150" b="1" dirty="0">
                <a:solidFill>
                  <a:srgbClr val="2C2821"/>
                </a:solidFill>
                <a:latin typeface="Lora" pitchFamily="34" charset="0"/>
                <a:ea typeface="Lora" pitchFamily="34" charset="-122"/>
                <a:cs typeface="Lora" pitchFamily="34" charset="-120"/>
              </a:rPr>
              <a:t>E-Prescription System:</a:t>
            </a:r>
            <a:endParaRPr lang="en-US" sz="1150" dirty="0"/>
          </a:p>
        </p:txBody>
      </p:sp>
      <p:sp>
        <p:nvSpPr>
          <p:cNvPr id="19" name="Text 15"/>
          <p:cNvSpPr/>
          <p:nvPr/>
        </p:nvSpPr>
        <p:spPr>
          <a:xfrm>
            <a:off x="7506891" y="6397823"/>
            <a:ext cx="6527482" cy="482918"/>
          </a:xfrm>
          <a:prstGeom prst="rect">
            <a:avLst/>
          </a:prstGeom>
          <a:noFill/>
          <a:ln/>
        </p:spPr>
        <p:txBody>
          <a:bodyPr wrap="squar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Comprehensive electronic prescriptions including medicines, dosage, frequency, and duration</a:t>
            </a:r>
            <a:endParaRPr lang="en-US" sz="1150" dirty="0"/>
          </a:p>
        </p:txBody>
      </p:sp>
      <p:sp>
        <p:nvSpPr>
          <p:cNvPr id="20" name="Text 16"/>
          <p:cNvSpPr/>
          <p:nvPr/>
        </p:nvSpPr>
        <p:spPr>
          <a:xfrm>
            <a:off x="7506891" y="6933486"/>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Clinical notes and formal diagnosis documentation</a:t>
            </a:r>
            <a:endParaRPr lang="en-US" sz="1150" dirty="0"/>
          </a:p>
        </p:txBody>
      </p:sp>
      <p:sp>
        <p:nvSpPr>
          <p:cNvPr id="21" name="Text 17"/>
          <p:cNvSpPr/>
          <p:nvPr/>
        </p:nvSpPr>
        <p:spPr>
          <a:xfrm>
            <a:off x="7506891" y="7227689"/>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Generates readable PDF format for patients</a:t>
            </a:r>
            <a:endParaRPr lang="en-US" sz="1150" dirty="0"/>
          </a:p>
        </p:txBody>
      </p:sp>
      <p:sp>
        <p:nvSpPr>
          <p:cNvPr id="22" name="Text 18"/>
          <p:cNvSpPr/>
          <p:nvPr/>
        </p:nvSpPr>
        <p:spPr>
          <a:xfrm>
            <a:off x="7506891" y="7521893"/>
            <a:ext cx="6527482" cy="241459"/>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Automatic integration with medication reminder schedule</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TotalTime>
  <Words>4915</Words>
  <Application>Microsoft Office PowerPoint</Application>
  <PresentationFormat>Custom</PresentationFormat>
  <Paragraphs>525</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Noto Serif Medium</vt:lpstr>
      <vt:lpstr>Arial</vt:lpstr>
      <vt:lpstr>Alice Light</vt:lpstr>
      <vt:lpstr>Noto Serif</vt:lpstr>
      <vt:lpstr>Lora</vt:lpstr>
      <vt:lpstr>Consolas</vt:lpstr>
      <vt:lpstr>Alice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Tawhid, Ekhtiar</cp:lastModifiedBy>
  <cp:revision>4</cp:revision>
  <dcterms:created xsi:type="dcterms:W3CDTF">2025-12-05T20:03:00Z</dcterms:created>
  <dcterms:modified xsi:type="dcterms:W3CDTF">2025-12-06T00:29:50Z</dcterms:modified>
</cp:coreProperties>
</file>